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2" r:id="rId3"/>
    <p:sldId id="258" r:id="rId4"/>
    <p:sldId id="260" r:id="rId5"/>
    <p:sldId id="261" r:id="rId6"/>
    <p:sldId id="263" r:id="rId7"/>
    <p:sldId id="265" r:id="rId8"/>
    <p:sldId id="266" r:id="rId9"/>
    <p:sldId id="271" r:id="rId10"/>
    <p:sldId id="272" r:id="rId11"/>
    <p:sldId id="273" r:id="rId12"/>
    <p:sldId id="269" r:id="rId13"/>
    <p:sldId id="270" r:id="rId14"/>
    <p:sldId id="276" r:id="rId15"/>
    <p:sldId id="278" r:id="rId16"/>
    <p:sldId id="279" r:id="rId17"/>
    <p:sldId id="280" r:id="rId18"/>
    <p:sldId id="282" r:id="rId19"/>
    <p:sldId id="283" r:id="rId20"/>
    <p:sldId id="284" r:id="rId2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v-LV" smtClean="0"/>
              <a:t>Rediģēt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75A5F7F-0687-4A8A-AC3C-6536CBD9E8FC}" type="datetimeFigureOut">
              <a:rPr lang="lv-LV" smtClean="0"/>
              <a:pPr/>
              <a:t>09.05.2019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955A7CD-40E3-43DF-9880-C3AC67FC7E56}" type="slidenum">
              <a:rPr lang="lv-LV" smtClean="0"/>
              <a:pPr/>
              <a:t>‹#›</a:t>
            </a:fld>
            <a:endParaRPr lang="lv-LV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016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5F7F-0687-4A8A-AC3C-6536CBD9E8FC}" type="datetimeFigureOut">
              <a:rPr lang="lv-LV" smtClean="0"/>
              <a:pPr/>
              <a:t>09.05.2019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A7CD-40E3-43DF-9880-C3AC67FC7E56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1041542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5F7F-0687-4A8A-AC3C-6536CBD9E8FC}" type="datetimeFigureOut">
              <a:rPr lang="lv-LV" smtClean="0"/>
              <a:pPr/>
              <a:t>09.05.2019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A7CD-40E3-43DF-9880-C3AC67FC7E56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12385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5F7F-0687-4A8A-AC3C-6536CBD9E8FC}" type="datetimeFigureOut">
              <a:rPr lang="lv-LV" smtClean="0"/>
              <a:pPr/>
              <a:t>09.05.2019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A7CD-40E3-43DF-9880-C3AC67FC7E56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771868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5F7F-0687-4A8A-AC3C-6536CBD9E8FC}" type="datetimeFigureOut">
              <a:rPr lang="lv-LV" smtClean="0"/>
              <a:pPr/>
              <a:t>09.05.2019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A7CD-40E3-43DF-9880-C3AC67FC7E56}" type="slidenum">
              <a:rPr lang="lv-LV" smtClean="0"/>
              <a:pPr/>
              <a:t>‹#›</a:t>
            </a:fld>
            <a:endParaRPr lang="lv-LV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3390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5F7F-0687-4A8A-AC3C-6536CBD9E8FC}" type="datetimeFigureOut">
              <a:rPr lang="lv-LV" smtClean="0"/>
              <a:pPr/>
              <a:t>09.05.2019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A7CD-40E3-43DF-9880-C3AC67FC7E56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156294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5F7F-0687-4A8A-AC3C-6536CBD9E8FC}" type="datetimeFigureOut">
              <a:rPr lang="lv-LV" smtClean="0"/>
              <a:pPr/>
              <a:t>09.05.2019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A7CD-40E3-43DF-9880-C3AC67FC7E56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386357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5F7F-0687-4A8A-AC3C-6536CBD9E8FC}" type="datetimeFigureOut">
              <a:rPr lang="lv-LV" smtClean="0"/>
              <a:pPr/>
              <a:t>09.05.2019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A7CD-40E3-43DF-9880-C3AC67FC7E56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189613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5F7F-0687-4A8A-AC3C-6536CBD9E8FC}" type="datetimeFigureOut">
              <a:rPr lang="lv-LV" smtClean="0"/>
              <a:pPr/>
              <a:t>09.05.2019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A7CD-40E3-43DF-9880-C3AC67FC7E56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13715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5F7F-0687-4A8A-AC3C-6536CBD9E8FC}" type="datetimeFigureOut">
              <a:rPr lang="lv-LV" smtClean="0"/>
              <a:pPr/>
              <a:t>09.05.2019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A7CD-40E3-43DF-9880-C3AC67FC7E56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104062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5F7F-0687-4A8A-AC3C-6536CBD9E8FC}" type="datetimeFigureOut">
              <a:rPr lang="lv-LV" smtClean="0"/>
              <a:pPr/>
              <a:t>09.05.2019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A7CD-40E3-43DF-9880-C3AC67FC7E56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097630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75A5F7F-0687-4A8A-AC3C-6536CBD9E8FC}" type="datetimeFigureOut">
              <a:rPr lang="lv-LV" smtClean="0"/>
              <a:pPr/>
              <a:t>09.05.2019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955A7CD-40E3-43DF-9880-C3AC67FC7E56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384853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035030" y="869430"/>
            <a:ext cx="9966960" cy="3568613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>Zaķumuižas pamatskolas pirmsskolas pieredze projektā “Skola 2030”</a:t>
            </a:r>
            <a:endParaRPr lang="lv-LV" dirty="0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709530" y="4841823"/>
            <a:ext cx="8767860" cy="415976"/>
          </a:xfrm>
        </p:spPr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21062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APJĒGŠANA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BĒRNU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 smtClean="0"/>
              <a:t>Patstāvīga </a:t>
            </a:r>
            <a:r>
              <a:rPr lang="lv-LV" dirty="0"/>
              <a:t>pieejamo resursu un rīku izmantošana, netraucējot citus 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/>
              <a:t>Grupās ir iekārtota vide, kurā materiāli ir izkārtoti pārredzami un bērniem pieejami</a:t>
            </a:r>
          </a:p>
          <a:p>
            <a:pPr marL="45720" indent="0">
              <a:buNone/>
            </a:pPr>
            <a:r>
              <a:rPr lang="lv-LV" dirty="0"/>
              <a:t>Grupas dienas notikumu gaita piktogrammās atspoguļota</a:t>
            </a:r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7105" t="14034" r="10344" b="12196"/>
          <a:stretch>
            <a:fillRect/>
          </a:stretch>
        </p:blipFill>
        <p:spPr bwMode="auto">
          <a:xfrm rot="5400000">
            <a:off x="3728952" y="3848874"/>
            <a:ext cx="3140436" cy="208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7125" t="7749" r="8500" b="14382"/>
          <a:stretch>
            <a:fillRect/>
          </a:stretch>
        </p:blipFill>
        <p:spPr bwMode="auto">
          <a:xfrm>
            <a:off x="284813" y="3318233"/>
            <a:ext cx="3830065" cy="198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0683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APJĒGŠANA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BĒRNU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 smtClean="0"/>
              <a:t>Bērnam </a:t>
            </a:r>
            <a:r>
              <a:rPr lang="lv-LV" dirty="0"/>
              <a:t>ir iespēja un laiks domāt par to, ko dara un kāpēc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/>
              <a:t>Bērns plāno laiku dienas uzdevumu veikšanai izvēlēties darbu paveikt rīta vai pēcpusdienas </a:t>
            </a:r>
            <a:r>
              <a:rPr lang="lv-LV" dirty="0" smtClean="0"/>
              <a:t>cēlienā (vieta nepabeigtajiem darbiņiem) </a:t>
            </a:r>
            <a:endParaRPr lang="lv-LV" dirty="0"/>
          </a:p>
          <a:p>
            <a:pPr marL="45720" indent="0">
              <a:buNone/>
            </a:pPr>
            <a:r>
              <a:rPr lang="lv-LV" dirty="0"/>
              <a:t>Bērns uzmundrina sevi sakot „Es to izdarīju”, „Man izdevās”, „Es pats gribu</a:t>
            </a:r>
            <a:r>
              <a:rPr lang="lv-LV" dirty="0" smtClean="0"/>
              <a:t>”</a:t>
            </a:r>
            <a:endParaRPr lang="lv-LV" dirty="0"/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7" name="Picture 6" descr="C:\Users\Skolotaja\Desktop\Mazulīšu bildes filmai\20190228_09405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4063" t="21972" r="6094"/>
          <a:stretch/>
        </p:blipFill>
        <p:spPr bwMode="auto">
          <a:xfrm rot="5400000">
            <a:off x="805149" y="3645780"/>
            <a:ext cx="2127250" cy="1784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8" name="Picture 7" descr="C:\Users\Skolotaja_4\Desktop\gudrinieki2018 bildes\Radošie darbi\IMG_20181101_115326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0253" t="17746" r="18357" b="33654"/>
          <a:stretch>
            <a:fillRect/>
          </a:stretch>
        </p:blipFill>
        <p:spPr bwMode="auto">
          <a:xfrm>
            <a:off x="3732551" y="3237875"/>
            <a:ext cx="1978702" cy="3297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86409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APJĒGŠANA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SKOLOTĀJU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lv-LV" dirty="0" smtClean="0"/>
              <a:t>Skolotājs </a:t>
            </a:r>
            <a:r>
              <a:rPr lang="lv-LV" dirty="0"/>
              <a:t>izskaidro nodarbībā sasniedzamo rezultātu, tas ir bērnam saprotams. Pārliecinās, ka bērni ir izpratuši nodarbības uzdevumus</a:t>
            </a:r>
            <a:r>
              <a:rPr lang="lv-LV" dirty="0" smtClean="0"/>
              <a:t>.</a:t>
            </a:r>
          </a:p>
          <a:p>
            <a:pPr marL="45720" indent="0">
              <a:buNone/>
            </a:pPr>
            <a:r>
              <a:rPr lang="lv-LV" dirty="0" smtClean="0"/>
              <a:t> </a:t>
            </a:r>
            <a:r>
              <a:rPr lang="lv-LV" dirty="0"/>
              <a:t>Veido un uztur pozitīvas attiecības ar bērniem, iedrošina skolēnus aktīvi iesaistīties nodarbības darbā un noticēt saviem </a:t>
            </a:r>
            <a:r>
              <a:rPr lang="lv-LV" dirty="0" smtClean="0"/>
              <a:t>spēkiem</a:t>
            </a:r>
          </a:p>
          <a:p>
            <a:pPr marL="45720" indent="0">
              <a:buNone/>
            </a:pPr>
            <a:r>
              <a:rPr lang="lv-LV" dirty="0" smtClean="0"/>
              <a:t>Skolotāja </a:t>
            </a:r>
            <a:r>
              <a:rPr lang="lv-LV" dirty="0"/>
              <a:t>temps ir piemērots bērna vajadzībām. Efektīvi sadarbojas ar grupas </a:t>
            </a:r>
            <a:r>
              <a:rPr lang="lv-LV" dirty="0" smtClean="0"/>
              <a:t>kolēģiem</a:t>
            </a:r>
          </a:p>
          <a:p>
            <a:pPr marL="45720" indent="0">
              <a:buNone/>
            </a:pPr>
            <a:r>
              <a:rPr lang="lv-LV" dirty="0" smtClean="0"/>
              <a:t>Skaidro </a:t>
            </a:r>
            <a:r>
              <a:rPr lang="lv-LV" dirty="0"/>
              <a:t>jauno tematu, izmantojot dažādas metodes</a:t>
            </a:r>
          </a:p>
          <a:p>
            <a:pPr marL="45720" indent="0">
              <a:buNone/>
            </a:pPr>
            <a:endParaRPr lang="lv-LV" dirty="0"/>
          </a:p>
          <a:p>
            <a:pPr marL="45720" indent="0">
              <a:buNone/>
            </a:pPr>
            <a:endParaRPr lang="lv-LV" dirty="0"/>
          </a:p>
          <a:p>
            <a:pPr marL="45720" indent="0">
              <a:buNone/>
            </a:pPr>
            <a:endParaRPr lang="lv-LV" dirty="0" smtClean="0"/>
          </a:p>
          <a:p>
            <a:pPr marL="45720" indent="0">
              <a:buNone/>
            </a:pPr>
            <a:endParaRPr lang="lv-LV" dirty="0"/>
          </a:p>
          <a:p>
            <a:pPr marL="45720" indent="0">
              <a:buNone/>
            </a:pPr>
            <a:endParaRPr lang="lv-LV" dirty="0"/>
          </a:p>
          <a:p>
            <a:pPr marL="45720" indent="0">
              <a:buNone/>
            </a:pPr>
            <a:endParaRPr lang="lv-LV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lv-LV" dirty="0"/>
              <a:t>Izmanto atvērtos jautājumus, pārjautā, lūdz kādam vēlreiz precizēt veicamo </a:t>
            </a:r>
            <a:r>
              <a:rPr lang="lv-LV" dirty="0" smtClean="0"/>
              <a:t>uzdevumu</a:t>
            </a:r>
          </a:p>
          <a:p>
            <a:pPr marL="45720" indent="0">
              <a:buNone/>
            </a:pPr>
            <a:r>
              <a:rPr lang="lv-LV" dirty="0" smtClean="0"/>
              <a:t>Pamēģini</a:t>
            </a:r>
            <a:r>
              <a:rPr lang="lv-LV" dirty="0"/>
              <a:t>, tev izdosies, darīsim kopā, es tev palīdzēšu</a:t>
            </a:r>
          </a:p>
          <a:p>
            <a:pPr marL="45720" indent="0">
              <a:buNone/>
            </a:pPr>
            <a:r>
              <a:rPr lang="lv-LV" dirty="0"/>
              <a:t>Iekārto vidi, gatavo didaktisko materiālus atbilstoši mēneša </a:t>
            </a:r>
            <a:r>
              <a:rPr lang="lv-LV" dirty="0" smtClean="0"/>
              <a:t>SR</a:t>
            </a:r>
          </a:p>
          <a:p>
            <a:pPr marL="45720" indent="0">
              <a:buNone/>
            </a:pPr>
            <a:r>
              <a:rPr lang="lv-LV" dirty="0"/>
              <a:t>Stāsta, vizualizē bērniem atkāroti, dažādos dienas mirkļos jauno informāciju.</a:t>
            </a:r>
          </a:p>
          <a:p>
            <a:pPr marL="45720" indent="0">
              <a:buNone/>
            </a:pPr>
            <a:endParaRPr lang="lv-LV" dirty="0"/>
          </a:p>
          <a:p>
            <a:pPr marL="45720" indent="0">
              <a:buNone/>
            </a:pPr>
            <a:endParaRPr lang="lv-LV" dirty="0" smtClean="0"/>
          </a:p>
          <a:p>
            <a:pPr marL="45720" indent="0">
              <a:buNone/>
            </a:pPr>
            <a:endParaRPr lang="lv-LV" dirty="0"/>
          </a:p>
          <a:p>
            <a:pPr marL="45720" indent="0">
              <a:buNone/>
            </a:pPr>
            <a:endParaRPr lang="lv-LV" dirty="0"/>
          </a:p>
          <a:p>
            <a:pPr marL="4572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4079421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APJĒGŠANA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SKOLOTĀJU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lv-LV" dirty="0" smtClean="0"/>
              <a:t>Līdzdarbojas </a:t>
            </a:r>
            <a:r>
              <a:rPr lang="lv-LV" dirty="0"/>
              <a:t>mācību procesā, veicina bērnu patstāvīgā darba prasmju pilnveidošanos nodarbības laikā  un sniedz AS procesa virzībai, rezultāta uzlabošanai</a:t>
            </a:r>
          </a:p>
          <a:p>
            <a:pPr marL="45720" indent="0">
              <a:buNone/>
            </a:pPr>
            <a:endParaRPr lang="lv-LV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lv-LV" dirty="0"/>
              <a:t>Mācās dabā, mācās muzejā, bibliotēkā, lauku sētā, mācās kopā ar vecākiem, lai dažādotu mācību procesu </a:t>
            </a:r>
            <a:r>
              <a:rPr lang="lv-LV" dirty="0" smtClean="0"/>
              <a:t>.</a:t>
            </a:r>
          </a:p>
          <a:p>
            <a:pPr marL="45720" indent="0">
              <a:buNone/>
            </a:pPr>
            <a:r>
              <a:rPr lang="lv-LV" dirty="0" smtClean="0"/>
              <a:t>Uz </a:t>
            </a:r>
            <a:r>
              <a:rPr lang="lv-LV" dirty="0"/>
              <a:t>iestādi nāk vecāki un stāsta par savām </a:t>
            </a:r>
            <a:r>
              <a:rPr lang="lv-LV" dirty="0" smtClean="0"/>
              <a:t>profesijām</a:t>
            </a:r>
          </a:p>
          <a:p>
            <a:pPr marL="45720" indent="0">
              <a:buNone/>
            </a:pPr>
            <a:r>
              <a:rPr lang="lv-LV" dirty="0"/>
              <a:t>B</a:t>
            </a:r>
            <a:r>
              <a:rPr lang="lv-LV" dirty="0" smtClean="0"/>
              <a:t>rauc </a:t>
            </a:r>
            <a:r>
              <a:rPr lang="lv-LV" dirty="0"/>
              <a:t>citi pieaicinātie speciālisti- podnieks, kinologs, policists utt. </a:t>
            </a:r>
            <a:endParaRPr lang="lv-LV" dirty="0" smtClean="0"/>
          </a:p>
          <a:p>
            <a:pPr marL="45720" indent="0">
              <a:buNone/>
            </a:pPr>
            <a:r>
              <a:rPr lang="lv-LV" dirty="0" smtClean="0"/>
              <a:t>Vecāki </a:t>
            </a:r>
            <a:r>
              <a:rPr lang="lv-LV" dirty="0"/>
              <a:t>papildina materiālo bāzi, bērnu radošo aktivitāšu nodrošināšanai (nes augļus un dārzeņus, plastmasas korķīšus, plastmasas pudeles, </a:t>
            </a:r>
            <a:r>
              <a:rPr lang="lv-LV" dirty="0" err="1"/>
              <a:t>kinderolu</a:t>
            </a:r>
            <a:r>
              <a:rPr lang="lv-LV" dirty="0"/>
              <a:t> vāciņus utt.). </a:t>
            </a:r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 rotWithShape="1">
          <a:blip r:embed="rId2" cstate="print"/>
          <a:srcRect l="12148" t="3460" r="4431" b="12041"/>
          <a:stretch/>
        </p:blipFill>
        <p:spPr>
          <a:xfrm>
            <a:off x="3068966" y="3953813"/>
            <a:ext cx="3014560" cy="2292442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 rotWithShape="1">
          <a:blip r:embed="rId3" cstate="print"/>
          <a:srcRect l="11346" t="12419" r="40516" b="32394"/>
          <a:stretch/>
        </p:blipFill>
        <p:spPr>
          <a:xfrm>
            <a:off x="270809" y="4365204"/>
            <a:ext cx="2798157" cy="20879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9379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APJĒGŠANA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SKOLOTĀJU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 smtClean="0"/>
              <a:t>Skolotājs </a:t>
            </a:r>
            <a:r>
              <a:rPr lang="lv-LV" dirty="0"/>
              <a:t>nodrošina jēgpilnus aktivitātes un uzdevumus, kas ļauj bērniem iedziļināties, gūt priekšstatus, zināšanas, prasmes</a:t>
            </a:r>
          </a:p>
          <a:p>
            <a:pPr marL="45720" indent="0">
              <a:buNone/>
            </a:pPr>
            <a:endParaRPr lang="lv-LV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/>
              <a:t>Nedara bērnu vietā to, ko var izdarīts bērns pats- saslaucīt grīdu, izsūkt paklāju, nomainīt gultas veļu utt. </a:t>
            </a:r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 rotWithShape="1">
          <a:blip r:embed="rId2" cstate="print"/>
          <a:srcRect b="11037"/>
          <a:stretch/>
        </p:blipFill>
        <p:spPr>
          <a:xfrm>
            <a:off x="3940299" y="3701152"/>
            <a:ext cx="2328874" cy="2776922"/>
          </a:xfrm>
          <a:prstGeom prst="rect">
            <a:avLst/>
          </a:prstGeom>
        </p:spPr>
      </p:pic>
      <p:pic>
        <p:nvPicPr>
          <p:cNvPr id="8" name="Picture 7" descr="C:\Users\Skolotaja\Desktop\Mazulīšu bildes filmai\20181214_091312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9720" y="4082374"/>
            <a:ext cx="2870200" cy="205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Skolotaja\Desktop\Mazulīšu bildes filmai\20190304_10562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5407" t="26274" r="11473" b="16078"/>
          <a:stretch/>
        </p:blipFill>
        <p:spPr bwMode="auto">
          <a:xfrm rot="16200000" flipH="1">
            <a:off x="1329128" y="4434393"/>
            <a:ext cx="2368444" cy="1624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  <p:extLst>
      <p:ext uri="{BB962C8B-B14F-4D97-AF65-F5344CB8AC3E}">
        <p14:creationId xmlns="" xmlns:p14="http://schemas.microsoft.com/office/powerpoint/2010/main" val="1137733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REFLEKSIJA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SKOLOTĀJU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 smtClean="0"/>
              <a:t>Skolotājs </a:t>
            </a:r>
            <a:r>
              <a:rPr lang="lv-LV" dirty="0"/>
              <a:t>saņem atgriezenisko saiti par nodarbību</a:t>
            </a:r>
          </a:p>
          <a:p>
            <a:pPr marL="45720" indent="0">
              <a:buNone/>
            </a:pPr>
            <a:endParaRPr lang="lv-LV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/>
              <a:t>Ja iet vērot metodiķis vai grupas kolēģis, tad izmantojam „PPP” metodi vai iestādē izstrādāto „nodarbību vērojumu </a:t>
            </a:r>
            <a:r>
              <a:rPr lang="lv-LV" dirty="0" smtClean="0"/>
              <a:t>veidlapu”</a:t>
            </a:r>
            <a:endParaRPr lang="lv-LV" dirty="0"/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l="8509" t="3105" r="16952"/>
          <a:stretch>
            <a:fillRect/>
          </a:stretch>
        </p:blipFill>
        <p:spPr bwMode="auto">
          <a:xfrm>
            <a:off x="629588" y="3552669"/>
            <a:ext cx="3297834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4963" t="9662" r="14340" b="8644"/>
          <a:stretch>
            <a:fillRect/>
          </a:stretch>
        </p:blipFill>
        <p:spPr bwMode="auto">
          <a:xfrm rot="5400000">
            <a:off x="3451484" y="3638862"/>
            <a:ext cx="3447737" cy="224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73216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REFLEKSIJA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SKOLOTĀJU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lv-LV" dirty="0" smtClean="0"/>
              <a:t>Izmanto </a:t>
            </a:r>
            <a:r>
              <a:rPr lang="lv-LV" dirty="0"/>
              <a:t>dažādas refleksijas metodes, lai rosinātu bērnus vērtēt savu ieguldījumu nodarbībā</a:t>
            </a:r>
          </a:p>
          <a:p>
            <a:pPr marL="45720" indent="0">
              <a:buNone/>
            </a:pPr>
            <a:endParaRPr lang="lv-LV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/>
              <a:t>Komplimentu </a:t>
            </a:r>
            <a:r>
              <a:rPr lang="lv-LV" dirty="0" smtClean="0"/>
              <a:t>lietošana </a:t>
            </a:r>
            <a:endParaRPr lang="lv-LV" dirty="0"/>
          </a:p>
          <a:p>
            <a:pPr marL="45720" indent="0">
              <a:buNone/>
            </a:pPr>
            <a:r>
              <a:rPr lang="lv-LV" dirty="0"/>
              <a:t>„Lāča lielais apskāviens”. </a:t>
            </a:r>
            <a:r>
              <a:rPr lang="lv-LV" dirty="0" err="1" smtClean="0"/>
              <a:t>P.Vehteroviča</a:t>
            </a:r>
            <a:r>
              <a:rPr lang="lv-LV" dirty="0" smtClean="0"/>
              <a:t> stāstā «Lūdzu, apskauj mani» lāča </a:t>
            </a:r>
            <a:r>
              <a:rPr lang="lv-LV" dirty="0"/>
              <a:t>tētis ar </a:t>
            </a:r>
            <a:r>
              <a:rPr lang="lv-LV" dirty="0" smtClean="0"/>
              <a:t>dēlu, ar </a:t>
            </a:r>
            <a:r>
              <a:rPr lang="lv-LV" dirty="0"/>
              <a:t>lielo lāča apskāvienu samīļo visus meža iemītniekus, ieskaitot mednieku. Skolotājas slavina un apskauj bērnus par neordināru vai īpaši lietu paveikšanu ar „lielo lāča apskāvienu”.</a:t>
            </a:r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5122" name="Picture 2" descr="https://i.imgur.com/ZUFbHxT.jpg"/>
          <p:cNvPicPr>
            <a:picLocks noChangeAspect="1" noChangeArrowheads="1"/>
          </p:cNvPicPr>
          <p:nvPr/>
        </p:nvPicPr>
        <p:blipFill>
          <a:blip r:embed="rId2" cstate="print"/>
          <a:srcRect t="2737" r="51799" b="48815"/>
          <a:stretch>
            <a:fillRect/>
          </a:stretch>
        </p:blipFill>
        <p:spPr bwMode="auto">
          <a:xfrm>
            <a:off x="560310" y="3762531"/>
            <a:ext cx="1478353" cy="2233534"/>
          </a:xfrm>
          <a:prstGeom prst="rect">
            <a:avLst/>
          </a:prstGeom>
          <a:noFill/>
        </p:spPr>
      </p:pic>
      <p:pic>
        <p:nvPicPr>
          <p:cNvPr id="5124" name="Picture 4" descr="http://site-428788.mozfiles.com/files/428788/medium/Cover_photo3-07.png"/>
          <p:cNvPicPr>
            <a:picLocks noChangeAspect="1" noChangeArrowheads="1"/>
          </p:cNvPicPr>
          <p:nvPr/>
        </p:nvPicPr>
        <p:blipFill>
          <a:blip r:embed="rId3" cstate="print"/>
          <a:srcRect l="56439" t="58033" r="2958" b="14033"/>
          <a:stretch>
            <a:fillRect/>
          </a:stretch>
        </p:blipFill>
        <p:spPr bwMode="auto">
          <a:xfrm>
            <a:off x="2188563" y="3747540"/>
            <a:ext cx="3867463" cy="2128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82708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REFLEKSIJA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SKOLOTĀJU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lv-LV" dirty="0"/>
              <a:t>Skolotājs </a:t>
            </a:r>
            <a:r>
              <a:rPr lang="lv-LV" dirty="0" err="1"/>
              <a:t>atvēl</a:t>
            </a:r>
            <a:r>
              <a:rPr lang="lv-LV" dirty="0"/>
              <a:t> laiku atgriezeniskai saitei aktivitātes/ nodarbības/ dienas noslēgumā. Sniedz ieskatu par apgūstamo turpmākajās nodarbībās.</a:t>
            </a:r>
          </a:p>
          <a:p>
            <a:pPr marL="45720" indent="0">
              <a:buNone/>
            </a:pPr>
            <a:endParaRPr lang="lv-LV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lv-LV" dirty="0"/>
              <a:t>Pēcpusdienas aplis, nedēļas noslēguma </a:t>
            </a:r>
            <a:r>
              <a:rPr lang="lv-LV" dirty="0" smtClean="0"/>
              <a:t>aplis </a:t>
            </a:r>
          </a:p>
          <a:p>
            <a:pPr marL="45720" indent="0">
              <a:buNone/>
            </a:pPr>
            <a:r>
              <a:rPr lang="lv-LV" dirty="0" smtClean="0"/>
              <a:t> </a:t>
            </a:r>
            <a:r>
              <a:rPr lang="lv-LV" dirty="0"/>
              <a:t>E</a:t>
            </a:r>
            <a:r>
              <a:rPr lang="lv-LV" dirty="0" smtClean="0"/>
              <a:t>-klase</a:t>
            </a:r>
            <a:r>
              <a:rPr lang="lv-LV" dirty="0"/>
              <a:t>, </a:t>
            </a:r>
            <a:endParaRPr lang="lv-LV" dirty="0" smtClean="0"/>
          </a:p>
          <a:p>
            <a:pPr marL="45720" indent="0">
              <a:buNone/>
            </a:pPr>
            <a:r>
              <a:rPr lang="lv-LV" dirty="0"/>
              <a:t>I</a:t>
            </a:r>
            <a:r>
              <a:rPr lang="lv-LV" dirty="0" smtClean="0"/>
              <a:t>ndividuālās sarunas «skolotājas- vecāki- atbalsta personāls»</a:t>
            </a:r>
          </a:p>
          <a:p>
            <a:pPr marL="45720" indent="0">
              <a:buNone/>
            </a:pPr>
            <a:r>
              <a:rPr lang="lv-LV" dirty="0" smtClean="0"/>
              <a:t>Pieraksti </a:t>
            </a:r>
            <a:r>
              <a:rPr lang="lv-LV" dirty="0"/>
              <a:t>pie bērnu </a:t>
            </a:r>
            <a:r>
              <a:rPr lang="lv-LV" dirty="0" smtClean="0"/>
              <a:t>darbiem</a:t>
            </a:r>
          </a:p>
          <a:p>
            <a:pPr marL="45720" indent="0">
              <a:buNone/>
            </a:pPr>
            <a:r>
              <a:rPr lang="lv-LV" dirty="0" smtClean="0"/>
              <a:t>Tabula</a:t>
            </a:r>
            <a:r>
              <a:rPr lang="lv-LV" dirty="0"/>
              <a:t>, kurā atzīmēti mēneša SR, tajā skolotāja veic piezīmes ar +- vai /, vai izmanto emociju </a:t>
            </a:r>
            <a:r>
              <a:rPr lang="lv-LV" dirty="0" smtClean="0"/>
              <a:t>simbolus</a:t>
            </a:r>
            <a:endParaRPr lang="lv-LV" dirty="0"/>
          </a:p>
          <a:p>
            <a:pPr marL="45720" indent="0">
              <a:buNone/>
            </a:pPr>
            <a:r>
              <a:rPr lang="lv-LV" dirty="0" smtClean="0"/>
              <a:t>„pērlīšu/rozīņu </a:t>
            </a:r>
            <a:r>
              <a:rPr lang="lv-LV" dirty="0"/>
              <a:t>burciņas” par labi padarītu darbu</a:t>
            </a:r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 rotWithShape="1">
          <a:blip r:embed="rId2" cstate="print"/>
          <a:srcRect l="7276" t="29859" r="23287" b="16619"/>
          <a:stretch/>
        </p:blipFill>
        <p:spPr>
          <a:xfrm>
            <a:off x="661885" y="4075819"/>
            <a:ext cx="3505980" cy="2026783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 rotWithShape="1">
          <a:blip r:embed="rId3" cstate="print"/>
          <a:srcRect l="13840" t="10892" r="33297" b="50422"/>
          <a:stretch/>
        </p:blipFill>
        <p:spPr>
          <a:xfrm>
            <a:off x="4037507" y="4410962"/>
            <a:ext cx="2341488" cy="2286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131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REFLEKSIJA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BĒRNU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lv-LV" dirty="0" smtClean="0"/>
              <a:t>Bērns </a:t>
            </a:r>
            <a:r>
              <a:rPr lang="lv-LV" dirty="0"/>
              <a:t>prot dot un saņemt atgriezenisko saiti</a:t>
            </a:r>
          </a:p>
          <a:p>
            <a:pPr marL="45720" indent="0">
              <a:buNone/>
            </a:pPr>
            <a:endParaRPr lang="lv-LV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lv-LV" dirty="0"/>
              <a:t>Apkopotas mēneša aktivitātes bilžu kolāžā, lai atcerētos un novērtētu mēnesī paveikto. Bērni balso ar zīmodziņiem, par vispatīkamāko mēneša aktivitāti.</a:t>
            </a:r>
          </a:p>
          <a:p>
            <a:pPr marL="45720" indent="0">
              <a:buNone/>
            </a:pPr>
            <a:r>
              <a:rPr lang="lv-LV" dirty="0"/>
              <a:t>Garderobē izveidota ģērbšanās piktogramma, bērns ģērbjas un uzrauga sevi, vai ģērbšanās laikā pielieto secību, lai nesasvīstu.</a:t>
            </a:r>
          </a:p>
          <a:p>
            <a:pPr marL="45720" indent="0">
              <a:buNone/>
            </a:pPr>
            <a:r>
              <a:rPr lang="lv-LV" dirty="0"/>
              <a:t>Stāsta vecākiem, kas ir darīts konkrētajā dienā</a:t>
            </a:r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 rotWithShape="1">
          <a:blip r:embed="rId2" cstate="print"/>
          <a:srcRect l="31143" t="10729" r="29057" b="7082"/>
          <a:stretch/>
        </p:blipFill>
        <p:spPr>
          <a:xfrm>
            <a:off x="10727812" y="194873"/>
            <a:ext cx="1026806" cy="247337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207" t="26055" b="8644"/>
          <a:stretch>
            <a:fillRect/>
          </a:stretch>
        </p:blipFill>
        <p:spPr bwMode="auto">
          <a:xfrm>
            <a:off x="614598" y="3384410"/>
            <a:ext cx="5157248" cy="193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60929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REFLEKSIJA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BĒRNU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 smtClean="0"/>
              <a:t>Iegūtās </a:t>
            </a:r>
            <a:r>
              <a:rPr lang="lv-LV" dirty="0"/>
              <a:t>zināšanas prot pielietot praktiskās dzīves situācijās</a:t>
            </a:r>
          </a:p>
          <a:p>
            <a:pPr marL="45720" indent="0">
              <a:buNone/>
            </a:pPr>
            <a:endParaRPr lang="lv-LV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/>
              <a:t>Asociatīvos attēlus izmanto  dzejoļa runāšanai vai dziesmas dziedāšanai</a:t>
            </a:r>
          </a:p>
          <a:p>
            <a:pPr marL="45720" indent="0">
              <a:buNone/>
            </a:pPr>
            <a:r>
              <a:rPr lang="lv-LV" dirty="0"/>
              <a:t>Klāj svētku </a:t>
            </a:r>
            <a:r>
              <a:rPr lang="lv-LV" dirty="0" smtClean="0"/>
              <a:t>galdu utt.</a:t>
            </a:r>
          </a:p>
          <a:p>
            <a:pPr marL="45720" indent="0">
              <a:buNone/>
            </a:pPr>
            <a:r>
              <a:rPr lang="lv-LV" dirty="0" smtClean="0"/>
              <a:t>Izspēlē lomu spēles</a:t>
            </a:r>
            <a:endParaRPr lang="lv-LV" dirty="0"/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3466312"/>
            <a:ext cx="3462828" cy="1950889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0199" t="11575" r="13879" b="9737"/>
          <a:stretch>
            <a:fillRect/>
          </a:stretch>
        </p:blipFill>
        <p:spPr bwMode="auto">
          <a:xfrm>
            <a:off x="4766873" y="4422100"/>
            <a:ext cx="3327816" cy="194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5530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</a:t>
            </a:r>
            <a:r>
              <a:rPr lang="lv-LV" dirty="0" smtClean="0"/>
              <a:t>ĀNOŠANA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BĒRNU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v-LV" dirty="0" smtClean="0"/>
              <a:t>Bērni ir </a:t>
            </a:r>
            <a:r>
              <a:rPr lang="pt-BR" dirty="0" smtClean="0"/>
              <a:t>pozitīvi noskaņot</a:t>
            </a:r>
            <a:r>
              <a:rPr lang="lv-LV" dirty="0" smtClean="0"/>
              <a:t>i</a:t>
            </a:r>
            <a:r>
              <a:rPr lang="pt-BR" dirty="0" smtClean="0"/>
              <a:t> </a:t>
            </a:r>
            <a:r>
              <a:rPr lang="pt-BR" dirty="0"/>
              <a:t>sadarbībai </a:t>
            </a:r>
            <a:r>
              <a:rPr lang="pt-BR" dirty="0" smtClean="0"/>
              <a:t>ar</a:t>
            </a:r>
            <a:r>
              <a:rPr lang="lv-LV" dirty="0" smtClean="0"/>
              <a:t> </a:t>
            </a:r>
            <a:r>
              <a:rPr lang="lv-LV" dirty="0"/>
              <a:t>s</a:t>
            </a:r>
            <a:r>
              <a:rPr lang="lv-LV" dirty="0" smtClean="0"/>
              <a:t>kolotāju</a:t>
            </a:r>
            <a:endParaRPr lang="lv-LV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269172" y="2627290"/>
            <a:ext cx="5476359" cy="3915178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lv-LV" dirty="0" smtClean="0"/>
              <a:t>SEM </a:t>
            </a:r>
            <a:r>
              <a:rPr lang="lv-LV" dirty="0"/>
              <a:t>piktogrammas grupās un zālē (bērns atšķir, nosauc un spēj pārvaldīt savas emocijas/ uzvedību)</a:t>
            </a:r>
          </a:p>
          <a:p>
            <a:pPr marL="45720" indent="0">
              <a:buNone/>
            </a:pPr>
            <a:r>
              <a:rPr lang="lv-LV" dirty="0" smtClean="0"/>
              <a:t>APU </a:t>
            </a:r>
            <a:r>
              <a:rPr lang="lv-LV" dirty="0"/>
              <a:t>noteikumu prezentācija</a:t>
            </a:r>
          </a:p>
          <a:p>
            <a:pPr marL="45720" indent="0">
              <a:buNone/>
            </a:pPr>
            <a:r>
              <a:rPr lang="lv-LV" dirty="0" smtClean="0"/>
              <a:t>«Stop» </a:t>
            </a:r>
            <a:r>
              <a:rPr lang="lv-LV" dirty="0"/>
              <a:t>krēsliņš</a:t>
            </a:r>
          </a:p>
          <a:p>
            <a:pPr marL="45720" indent="0">
              <a:buNone/>
            </a:pPr>
            <a:r>
              <a:rPr lang="lv-LV" dirty="0"/>
              <a:t>Grupas noteikumi izstrādāti kopā ar bērniem</a:t>
            </a:r>
          </a:p>
          <a:p>
            <a:pPr marL="45720" indent="0">
              <a:buNone/>
            </a:pPr>
            <a:r>
              <a:rPr lang="lv-LV" dirty="0"/>
              <a:t>Sava vārda uzrakstīšana uz tāfeles ienākot grupā</a:t>
            </a:r>
          </a:p>
          <a:p>
            <a:pPr marL="45720" indent="0">
              <a:buNone/>
            </a:pPr>
            <a:r>
              <a:rPr lang="lv-LV" dirty="0"/>
              <a:t>Savas fotogrāfijas pielikšana pie kādas no emociju piktogrammas, atnākot uz grupu</a:t>
            </a:r>
          </a:p>
          <a:p>
            <a:pPr marL="45720" indent="0">
              <a:buNone/>
            </a:pPr>
            <a:r>
              <a:rPr lang="lv-LV" dirty="0"/>
              <a:t>„Dusmu kontroles” spēle</a:t>
            </a:r>
          </a:p>
          <a:p>
            <a:pPr marL="45720" indent="0">
              <a:buNone/>
            </a:pPr>
            <a:r>
              <a:rPr lang="lv-LV" dirty="0"/>
              <a:t>Elpošanas vingrinājumi bērniem kopā ar </a:t>
            </a:r>
            <a:r>
              <a:rPr lang="lv-LV" dirty="0" smtClean="0"/>
              <a:t>pedagogu</a:t>
            </a:r>
            <a:endParaRPr lang="en-US" dirty="0" smtClean="0"/>
          </a:p>
          <a:p>
            <a:pPr marL="45720" indent="0">
              <a:buNone/>
            </a:pPr>
            <a:r>
              <a:rPr lang="lv-LV" dirty="0" smtClean="0"/>
              <a:t>Bērniem </a:t>
            </a:r>
            <a:r>
              <a:rPr lang="lv-LV" dirty="0"/>
              <a:t>ir skaidra grupās dalīšanās kārtība</a:t>
            </a:r>
          </a:p>
          <a:p>
            <a:endParaRPr lang="en-US" dirty="0" smtClean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555" y="3569953"/>
            <a:ext cx="2950720" cy="1743607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0993" y="4680838"/>
            <a:ext cx="2261812" cy="16948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117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REFLEKSIJA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BĒRNU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 smtClean="0"/>
              <a:t>Novērtē </a:t>
            </a:r>
            <a:r>
              <a:rPr lang="lv-LV" dirty="0"/>
              <a:t>savu darbību, iegūtās  zināšanas, prasmes  un ieguldījumu mācību procesā kopumā</a:t>
            </a:r>
          </a:p>
          <a:p>
            <a:pPr marL="45720" indent="0">
              <a:buNone/>
            </a:pPr>
            <a:endParaRPr lang="lv-LV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 smtClean="0"/>
              <a:t>„</a:t>
            </a:r>
            <a:r>
              <a:rPr lang="lv-LV" dirty="0" err="1"/>
              <a:t>Kontrolkartes</a:t>
            </a:r>
            <a:r>
              <a:rPr lang="lv-LV" dirty="0"/>
              <a:t> ar zīmogiem</a:t>
            </a:r>
            <a:r>
              <a:rPr lang="lv-LV" dirty="0" smtClean="0"/>
              <a:t>”</a:t>
            </a:r>
          </a:p>
          <a:p>
            <a:pPr marL="45720" indent="0">
              <a:buNone/>
            </a:pPr>
            <a:r>
              <a:rPr lang="lv-LV" dirty="0" smtClean="0"/>
              <a:t> </a:t>
            </a:r>
            <a:r>
              <a:rPr lang="lv-LV" dirty="0"/>
              <a:t>P</a:t>
            </a:r>
            <a:r>
              <a:rPr lang="lv-LV" dirty="0" smtClean="0"/>
              <a:t>astāsta </a:t>
            </a:r>
            <a:r>
              <a:rPr lang="lv-LV" dirty="0"/>
              <a:t>par paveikto un novērtē ar emociju </a:t>
            </a:r>
            <a:r>
              <a:rPr lang="lv-LV" dirty="0" smtClean="0"/>
              <a:t>simboliem</a:t>
            </a:r>
          </a:p>
          <a:p>
            <a:pPr marL="45720" indent="0">
              <a:buNone/>
            </a:pPr>
            <a:r>
              <a:rPr lang="lv-LV" dirty="0" smtClean="0"/>
              <a:t>„Pabeigtības tāfelīte”</a:t>
            </a:r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print"/>
          <a:srcRect t="43542"/>
          <a:stretch/>
        </p:blipFill>
        <p:spPr>
          <a:xfrm>
            <a:off x="453754" y="3754508"/>
            <a:ext cx="3263503" cy="13860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3888" t="21410" r="18336" b="7551"/>
          <a:stretch>
            <a:fillRect/>
          </a:stretch>
        </p:blipFill>
        <p:spPr bwMode="auto">
          <a:xfrm>
            <a:off x="3043002" y="4382551"/>
            <a:ext cx="3537679" cy="20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59512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</a:t>
            </a:r>
            <a:r>
              <a:rPr lang="lv-LV" dirty="0" smtClean="0"/>
              <a:t>ĀNOŠANA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BĒRNU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v-LV" dirty="0"/>
              <a:t>Bērni  var piedāvāt „ceļu” kā apgūt konkrēto </a:t>
            </a:r>
            <a:r>
              <a:rPr lang="lv-LV" dirty="0" smtClean="0"/>
              <a:t>tematu</a:t>
            </a:r>
            <a:endParaRPr lang="lv-LV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dirty="0" smtClean="0"/>
              <a:t>“</a:t>
            </a:r>
            <a:r>
              <a:rPr lang="lv-LV" dirty="0" smtClean="0"/>
              <a:t>Ideju zirneklītis</a:t>
            </a:r>
            <a:r>
              <a:rPr lang="en-US" dirty="0" smtClean="0"/>
              <a:t>”</a:t>
            </a:r>
            <a:r>
              <a:rPr lang="lv-LV" dirty="0" smtClean="0"/>
              <a:t> </a:t>
            </a:r>
            <a:endParaRPr lang="en-US" dirty="0" smtClean="0"/>
          </a:p>
          <a:p>
            <a:pPr marL="45720" indent="0">
              <a:buNone/>
            </a:pPr>
            <a:r>
              <a:rPr lang="en-US" dirty="0"/>
              <a:t>B</a:t>
            </a:r>
            <a:r>
              <a:rPr lang="lv-LV" dirty="0" err="1" smtClean="0"/>
              <a:t>ērni</a:t>
            </a:r>
            <a:r>
              <a:rPr lang="lv-LV" dirty="0" smtClean="0"/>
              <a:t> </a:t>
            </a:r>
            <a:r>
              <a:rPr lang="lv-LV" dirty="0"/>
              <a:t>ideju ģeneratori svētku vai ikdienas nodarbju </a:t>
            </a:r>
            <a:r>
              <a:rPr lang="lv-LV" dirty="0" smtClean="0"/>
              <a:t>realizēšanā</a:t>
            </a:r>
            <a:endParaRPr lang="en-US" dirty="0" smtClean="0"/>
          </a:p>
          <a:p>
            <a:pPr marL="45720" indent="0">
              <a:buNone/>
            </a:pPr>
            <a:r>
              <a:rPr lang="lv-LV" dirty="0" smtClean="0"/>
              <a:t> „Prāta </a:t>
            </a:r>
            <a:r>
              <a:rPr lang="lv-LV" dirty="0"/>
              <a:t>vētra</a:t>
            </a:r>
            <a:r>
              <a:rPr lang="lv-LV" dirty="0" smtClean="0"/>
              <a:t>”</a:t>
            </a:r>
            <a:endParaRPr lang="en-US" dirty="0" smtClean="0"/>
          </a:p>
          <a:p>
            <a:pPr marL="45720" indent="0">
              <a:buNone/>
            </a:pPr>
            <a:r>
              <a:rPr lang="lv-LV" dirty="0" smtClean="0"/>
              <a:t>„</a:t>
            </a:r>
            <a:r>
              <a:rPr lang="lv-LV" dirty="0" err="1"/>
              <a:t>P</a:t>
            </a:r>
            <a:r>
              <a:rPr lang="lv-LV" dirty="0" err="1" smtClean="0"/>
              <a:t>ārsteigu</a:t>
            </a:r>
            <a:r>
              <a:rPr lang="en-US" dirty="0" err="1" smtClean="0"/>
              <a:t>ms</a:t>
            </a:r>
            <a:r>
              <a:rPr lang="en-US" dirty="0" smtClean="0"/>
              <a:t>” (</a:t>
            </a:r>
            <a:r>
              <a:rPr lang="en-US" dirty="0" err="1" smtClean="0"/>
              <a:t>ve</a:t>
            </a:r>
            <a:r>
              <a:rPr lang="lv-LV" dirty="0" err="1" smtClean="0"/>
              <a:t>cāki</a:t>
            </a:r>
            <a:r>
              <a:rPr lang="lv-LV" dirty="0" smtClean="0"/>
              <a:t> kopā ar bērnu veido prezentāciju, izdomā citiem āķīgu uzdevumu)</a:t>
            </a:r>
            <a:endParaRPr lang="en-US" dirty="0" smtClean="0"/>
          </a:p>
          <a:p>
            <a:pPr marL="45720" indent="0">
              <a:buNone/>
            </a:pPr>
            <a:r>
              <a:rPr lang="lv-LV" dirty="0" smtClean="0"/>
              <a:t> „Pārgājiens </a:t>
            </a:r>
            <a:r>
              <a:rPr lang="lv-LV" dirty="0"/>
              <a:t>ar uzdevumu</a:t>
            </a:r>
            <a:r>
              <a:rPr lang="lv-LV" dirty="0" smtClean="0"/>
              <a:t>”</a:t>
            </a:r>
            <a:endParaRPr lang="en-US" dirty="0" smtClean="0"/>
          </a:p>
          <a:p>
            <a:pPr marL="45720" indent="0">
              <a:buNone/>
            </a:pPr>
            <a:r>
              <a:rPr lang="lv-LV" dirty="0" smtClean="0"/>
              <a:t> </a:t>
            </a:r>
            <a:r>
              <a:rPr lang="lv-LV" dirty="0"/>
              <a:t>M</a:t>
            </a:r>
            <a:r>
              <a:rPr lang="lv-LV" dirty="0" smtClean="0"/>
              <a:t>ācību </a:t>
            </a:r>
            <a:r>
              <a:rPr lang="lv-LV" dirty="0"/>
              <a:t>ekskursija utt. </a:t>
            </a:r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 rotWithShape="1">
          <a:blip r:embed="rId2" cstate="print"/>
          <a:srcRect l="5110" t="8826" r="18543" b="13052"/>
          <a:stretch/>
        </p:blipFill>
        <p:spPr>
          <a:xfrm>
            <a:off x="3581279" y="3129566"/>
            <a:ext cx="2502247" cy="3412901"/>
          </a:xfrm>
          <a:prstGeom prst="rect">
            <a:avLst/>
          </a:prstGeom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 l="9738" t="5837" r="23100" b="21486"/>
          <a:stretch>
            <a:fillRect/>
          </a:stretch>
        </p:blipFill>
        <p:spPr bwMode="auto">
          <a:xfrm>
            <a:off x="314793" y="3522689"/>
            <a:ext cx="3152218" cy="191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2188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</a:t>
            </a:r>
            <a:r>
              <a:rPr lang="lv-LV" dirty="0" smtClean="0"/>
              <a:t>ĀNOŠANA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BĒRNU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v-LV" dirty="0"/>
              <a:t>Bērniem ir skaidrība par veicamajām aktivitātēm un sagaidāmo rezultātu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lv-LV" dirty="0"/>
              <a:t>Bērni izvēlas, kurā mācību jomā vēlas darboties, sagatavo savu darba vietu un izvēlas darba nepieciešamos materiālus, izmanto pieejamos resursus, </a:t>
            </a:r>
            <a:endParaRPr lang="lv-LV" dirty="0" smtClean="0"/>
          </a:p>
          <a:p>
            <a:pPr marL="45720" indent="0">
              <a:buNone/>
            </a:pPr>
            <a:r>
              <a:rPr lang="lv-LV" dirty="0" smtClean="0"/>
              <a:t>„</a:t>
            </a:r>
            <a:r>
              <a:rPr lang="lv-LV" dirty="0"/>
              <a:t>drošības” piemērs- ir nosaukts darbības veids (</a:t>
            </a:r>
            <a:r>
              <a:rPr lang="lv-LV" dirty="0" err="1"/>
              <a:t>velobraukšana</a:t>
            </a:r>
            <a:r>
              <a:rPr lang="lv-LV" dirty="0"/>
              <a:t>), tam paredzētie drošības līdzekļi un piefiksēti bērnu vārdi, kuriem tas ir, tie brauc, kuriem nav, tiem jāsarunā ar draugu vai nevar lietot riteni iestādes </a:t>
            </a:r>
            <a:r>
              <a:rPr lang="lv-LV" dirty="0" smtClean="0"/>
              <a:t>teritorijā</a:t>
            </a:r>
            <a:endParaRPr lang="lv-LV" dirty="0"/>
          </a:p>
          <a:p>
            <a:pPr marL="45720" indent="0">
              <a:buNone/>
            </a:pPr>
            <a:r>
              <a:rPr lang="lv-LV" dirty="0"/>
              <a:t>Ēdnīcā norit pašapkalpošanās process-  ēdiena </a:t>
            </a:r>
            <a:r>
              <a:rPr lang="lv-LV" dirty="0" err="1"/>
              <a:t>porcionēšana</a:t>
            </a:r>
            <a:r>
              <a:rPr lang="lv-LV" dirty="0"/>
              <a:t>, galda nokopšana, grupas draugu pagaidīšana</a:t>
            </a:r>
          </a:p>
          <a:p>
            <a:pPr marL="45720" indent="0">
              <a:buNone/>
            </a:pPr>
            <a:r>
              <a:rPr lang="lv-LV" dirty="0"/>
              <a:t>Bērni spēj pagaidīt- skolotājs uzliek roku bērna plecam, norādot, ka ir sadzirdēts, bet ir jāuzgaida</a:t>
            </a:r>
          </a:p>
          <a:p>
            <a:endParaRPr lang="lv-LV" dirty="0"/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3360313"/>
            <a:ext cx="2286000" cy="3048000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0293" y="3360313"/>
            <a:ext cx="1969179" cy="31884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7073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</a:t>
            </a:r>
            <a:r>
              <a:rPr lang="lv-LV" dirty="0" smtClean="0"/>
              <a:t>ĀNOŠANA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SKOLOTĀJU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v-LV" dirty="0"/>
              <a:t>Vides iekārtojums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/>
              <a:t>„Runājošās sienas</a:t>
            </a:r>
            <a:r>
              <a:rPr lang="lv-LV" dirty="0" smtClean="0"/>
              <a:t>”</a:t>
            </a:r>
          </a:p>
          <a:p>
            <a:pPr marL="45720" indent="0">
              <a:buNone/>
            </a:pPr>
            <a:r>
              <a:rPr lang="lv-LV" dirty="0"/>
              <a:t>A</a:t>
            </a:r>
            <a:r>
              <a:rPr lang="lv-LV" dirty="0" smtClean="0"/>
              <a:t>ktivitātes </a:t>
            </a:r>
            <a:r>
              <a:rPr lang="lv-LV" dirty="0"/>
              <a:t>izmantojot </a:t>
            </a:r>
            <a:r>
              <a:rPr lang="lv-LV" dirty="0" err="1" smtClean="0"/>
              <a:t>līmlentas</a:t>
            </a:r>
            <a:endParaRPr lang="lv-LV" dirty="0" smtClean="0"/>
          </a:p>
          <a:p>
            <a:pPr marL="45720" indent="0">
              <a:buNone/>
            </a:pPr>
            <a:r>
              <a:rPr lang="lv-LV" dirty="0" smtClean="0"/>
              <a:t>Brīva </a:t>
            </a:r>
            <a:r>
              <a:rPr lang="lv-LV" dirty="0"/>
              <a:t>telpa </a:t>
            </a:r>
            <a:r>
              <a:rPr lang="lv-LV" dirty="0" smtClean="0"/>
              <a:t>kustībām</a:t>
            </a:r>
          </a:p>
          <a:p>
            <a:pPr marL="45720" indent="0">
              <a:buNone/>
            </a:pPr>
            <a:r>
              <a:rPr lang="lv-LV" dirty="0" smtClean="0"/>
              <a:t>Vieta atpūtai</a:t>
            </a:r>
          </a:p>
          <a:p>
            <a:pPr marL="45720" indent="0">
              <a:buNone/>
            </a:pPr>
            <a:r>
              <a:rPr lang="lv-LV" dirty="0" smtClean="0"/>
              <a:t> </a:t>
            </a:r>
            <a:r>
              <a:rPr lang="lv-LV" dirty="0"/>
              <a:t>T</a:t>
            </a:r>
            <a:r>
              <a:rPr lang="lv-LV" dirty="0" smtClean="0"/>
              <a:t>iek </a:t>
            </a:r>
            <a:r>
              <a:rPr lang="lv-LV" dirty="0"/>
              <a:t>veidotas organizatoriskās </a:t>
            </a:r>
            <a:r>
              <a:rPr lang="lv-LV" dirty="0" smtClean="0"/>
              <a:t>zonas, vides </a:t>
            </a:r>
            <a:r>
              <a:rPr lang="lv-LV" dirty="0"/>
              <a:t>iekārtojums ir mainīgs</a:t>
            </a:r>
          </a:p>
        </p:txBody>
      </p:sp>
      <p:pic>
        <p:nvPicPr>
          <p:cNvPr id="8" name="Attēls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553" y="3034030"/>
            <a:ext cx="3108168" cy="1852764"/>
          </a:xfrm>
          <a:prstGeom prst="rect">
            <a:avLst/>
          </a:prstGeom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 l="3898" t="38077" b="13562"/>
          <a:stretch>
            <a:fillRect/>
          </a:stretch>
        </p:blipFill>
        <p:spPr bwMode="auto">
          <a:xfrm>
            <a:off x="4557011" y="254833"/>
            <a:ext cx="7413994" cy="178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 l="11429" t="17585" r="22946" b="13289"/>
          <a:stretch>
            <a:fillRect/>
          </a:stretch>
        </p:blipFill>
        <p:spPr bwMode="auto">
          <a:xfrm>
            <a:off x="2953063" y="4407109"/>
            <a:ext cx="3364850" cy="1993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42613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</a:t>
            </a:r>
            <a:r>
              <a:rPr lang="lv-LV" dirty="0" smtClean="0"/>
              <a:t>ĀNOŠANA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SKOLOTĀJU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/>
              <a:t>Ir pozitīvi noskaņots un sagatavojies nodarbībai (SEM; APU</a:t>
            </a:r>
            <a:r>
              <a:rPr lang="lv-LV" dirty="0" smtClean="0"/>
              <a:t>)</a:t>
            </a:r>
          </a:p>
          <a:p>
            <a:pPr marL="45720" indent="0">
              <a:buNone/>
            </a:pPr>
            <a:r>
              <a:rPr lang="lv-LV" dirty="0" smtClean="0"/>
              <a:t>Ieviesti tiek </a:t>
            </a:r>
            <a:r>
              <a:rPr lang="lv-LV" dirty="0" err="1" smtClean="0"/>
              <a:t>pašvadītas</a:t>
            </a:r>
            <a:endParaRPr lang="lv-LV" dirty="0" smtClean="0"/>
          </a:p>
          <a:p>
            <a:pPr marL="45720" indent="0">
              <a:buNone/>
            </a:pPr>
            <a:r>
              <a:rPr lang="lv-LV" dirty="0" smtClean="0"/>
              <a:t> mācīšanās elementi</a:t>
            </a:r>
          </a:p>
          <a:p>
            <a:pPr marL="45720" indent="0">
              <a:buNone/>
            </a:pPr>
            <a:endParaRPr lang="lv-LV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lv-LV" dirty="0" smtClean="0"/>
              <a:t>APU </a:t>
            </a:r>
            <a:r>
              <a:rPr lang="lv-LV" dirty="0"/>
              <a:t>noteikumu </a:t>
            </a:r>
            <a:r>
              <a:rPr lang="lv-LV" dirty="0" smtClean="0"/>
              <a:t>izstrādāšana/ prezentācija</a:t>
            </a:r>
            <a:endParaRPr lang="lv-LV" dirty="0"/>
          </a:p>
          <a:p>
            <a:pPr marL="45720" indent="0">
              <a:buNone/>
            </a:pPr>
            <a:r>
              <a:rPr lang="lv-LV" dirty="0" smtClean="0"/>
              <a:t>Skolas </a:t>
            </a:r>
            <a:r>
              <a:rPr lang="lv-LV" dirty="0"/>
              <a:t>psihologa </a:t>
            </a:r>
            <a:r>
              <a:rPr lang="lv-LV" dirty="0" smtClean="0"/>
              <a:t>nodarbības, elpošanas vingrinājumi</a:t>
            </a:r>
            <a:endParaRPr lang="lv-LV" dirty="0"/>
          </a:p>
          <a:p>
            <a:pPr marL="45720" indent="0">
              <a:buNone/>
            </a:pPr>
            <a:r>
              <a:rPr lang="lv-LV" dirty="0" err="1"/>
              <a:t>E.Pikleres</a:t>
            </a:r>
            <a:r>
              <a:rPr lang="lv-LV" dirty="0"/>
              <a:t> pedagoģijas pamatprincipu ievērošana- mierīga un nesteidzīga aprūpe jaunākā vecuma bērniem.</a:t>
            </a:r>
          </a:p>
          <a:p>
            <a:pPr marL="45720" indent="0">
              <a:buNone/>
            </a:pPr>
            <a:r>
              <a:rPr lang="lv-LV" dirty="0"/>
              <a:t>Uzvedības </a:t>
            </a:r>
            <a:r>
              <a:rPr lang="lv-LV" dirty="0" smtClean="0"/>
              <a:t>luksofors</a:t>
            </a:r>
          </a:p>
          <a:p>
            <a:pPr marL="45720" indent="0">
              <a:buNone/>
            </a:pPr>
            <a:r>
              <a:rPr lang="lv-LV" dirty="0" smtClean="0"/>
              <a:t>Ir skaidri rīta apļa  rituāli,</a:t>
            </a:r>
          </a:p>
          <a:p>
            <a:pPr marL="45720" indent="0">
              <a:buNone/>
            </a:pPr>
            <a:r>
              <a:rPr lang="lv-LV" dirty="0" smtClean="0"/>
              <a:t>Nodarbības sākumā izmanto tādus metodiskos paņēmienus (piem. mīkla, attēls, </a:t>
            </a:r>
            <a:r>
              <a:rPr lang="lv-LV" dirty="0" err="1" smtClean="0"/>
              <a:t>problēmjautājums</a:t>
            </a:r>
            <a:r>
              <a:rPr lang="lv-LV" dirty="0" smtClean="0"/>
              <a:t> u.c.), kas motivē bērnus darbam</a:t>
            </a:r>
          </a:p>
          <a:p>
            <a:pPr marL="45720" indent="0">
              <a:buNone/>
            </a:pPr>
            <a:r>
              <a:rPr lang="lv-LV" dirty="0" smtClean="0"/>
              <a:t>Tiek saplānots, ko katrs bērns darīs, dažādoti uzdevumi  </a:t>
            </a:r>
          </a:p>
          <a:p>
            <a:pPr marL="45720" indent="0">
              <a:buNone/>
            </a:pPr>
            <a:r>
              <a:rPr lang="lv-LV" dirty="0" smtClean="0"/>
              <a:t>Mācīšanās notiek visas dienas garumā</a:t>
            </a:r>
          </a:p>
          <a:p>
            <a:pPr marL="45720" indent="0">
              <a:buNone/>
            </a:pPr>
            <a:endParaRPr lang="lv-LV" dirty="0"/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 l="23878" t="10482" r="14416" b="39245"/>
          <a:stretch>
            <a:fillRect/>
          </a:stretch>
        </p:blipFill>
        <p:spPr bwMode="auto">
          <a:xfrm rot="5400000">
            <a:off x="3494989" y="3662917"/>
            <a:ext cx="3395174" cy="223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41269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</a:t>
            </a:r>
            <a:r>
              <a:rPr lang="lv-LV" dirty="0" smtClean="0"/>
              <a:t>ĀNOŠANA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SKOLOTĀJU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/>
              <a:t>Īsi un precīzi pastāsta (ļauj bērniem pašiem uzminēt) nodarbībā apgūstamo tematu- </a:t>
            </a:r>
            <a:r>
              <a:rPr lang="lv-LV" dirty="0" smtClean="0"/>
              <a:t>ko</a:t>
            </a:r>
            <a:r>
              <a:rPr lang="lv-LV" dirty="0"/>
              <a:t>, kā un kāpēc mācīsimies?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lv-LV" dirty="0"/>
              <a:t>Mēneša plāns</a:t>
            </a:r>
          </a:p>
          <a:p>
            <a:pPr marL="45720" indent="0">
              <a:buNone/>
            </a:pPr>
            <a:r>
              <a:rPr lang="lv-LV" dirty="0"/>
              <a:t>Mēneša plāns kopā ar kolēģi pārrunāts un iesūtīts metodiķei,   saņemtas AS</a:t>
            </a:r>
          </a:p>
          <a:p>
            <a:pPr marL="45720" indent="0">
              <a:buNone/>
            </a:pPr>
            <a:r>
              <a:rPr lang="lv-LV" dirty="0"/>
              <a:t>Runājoša siena grupu skolotājām, mūzikas/sporta sk. Ik </a:t>
            </a:r>
            <a:r>
              <a:rPr lang="lv-LV" dirty="0" smtClean="0"/>
              <a:t>mēnesi </a:t>
            </a:r>
            <a:r>
              <a:rPr lang="lv-LV" dirty="0"/>
              <a:t>tiek pievienotas arī iepriekšējā mēneša aktivitātes grupas telpā, lai bērniem ir iespēja darīt lietas, kuras vēl nav </a:t>
            </a:r>
            <a:r>
              <a:rPr lang="lv-LV" dirty="0" smtClean="0"/>
              <a:t>apgūtas</a:t>
            </a:r>
            <a:endParaRPr lang="lv-LV" dirty="0"/>
          </a:p>
          <a:p>
            <a:pPr marL="45720" indent="0">
              <a:buNone/>
            </a:pPr>
            <a:r>
              <a:rPr lang="lv-LV" dirty="0"/>
              <a:t>SR,  daudzveidīgi un diferencēti uzdevumi, laiks domāts par to, ko šodien paveiks</a:t>
            </a:r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l="9431" t="5564" r="10498" b="8917"/>
          <a:stretch>
            <a:fillRect/>
          </a:stretch>
        </p:blipFill>
        <p:spPr bwMode="auto">
          <a:xfrm>
            <a:off x="1184223" y="3769077"/>
            <a:ext cx="4392118" cy="2638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61051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APJĒGŠANA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BĒRNU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 smtClean="0"/>
              <a:t>Aktīva</a:t>
            </a:r>
            <a:r>
              <a:rPr lang="lv-LV" dirty="0"/>
              <a:t>, patstāvīga, izzinoša un radoša bērna  darbība, atbilstoši tematam  un iepriekšējām zināšanām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lv-LV" dirty="0"/>
              <a:t>„Bērns kā skolotājs” , procesa vadītājs (rīta vingrošanu, rotaļas). Izdomā savas rotaļas un izveido tām </a:t>
            </a:r>
            <a:r>
              <a:rPr lang="lv-LV" dirty="0" smtClean="0"/>
              <a:t>noteikumus</a:t>
            </a:r>
            <a:endParaRPr lang="lv-LV" dirty="0"/>
          </a:p>
          <a:p>
            <a:pPr marL="45720" indent="0">
              <a:buNone/>
            </a:pPr>
            <a:r>
              <a:rPr lang="lv-LV" dirty="0"/>
              <a:t>Bērni „dežuranti” ritmikas nodarbībās (sagatavo vidi, parāda priekšā jau zināmās kustības </a:t>
            </a:r>
            <a:r>
              <a:rPr lang="lv-LV" dirty="0" err="1"/>
              <a:t>utml</a:t>
            </a:r>
            <a:r>
              <a:rPr lang="lv-LV" dirty="0"/>
              <a:t>.)</a:t>
            </a:r>
          </a:p>
          <a:p>
            <a:pPr marL="45720" indent="0">
              <a:buNone/>
            </a:pPr>
            <a:r>
              <a:rPr lang="lv-LV" dirty="0"/>
              <a:t>Bērni „dežuranti” saklājot galdus, frontālās nodarbības laikā</a:t>
            </a:r>
          </a:p>
          <a:p>
            <a:pPr marL="45720" indent="0">
              <a:buNone/>
            </a:pPr>
            <a:r>
              <a:rPr lang="lv-LV" dirty="0"/>
              <a:t>Bērni pēta, darbojas, izzina, izsaka domas un konstruē zināšanas</a:t>
            </a:r>
          </a:p>
          <a:p>
            <a:pPr marL="45720" indent="0">
              <a:buNone/>
            </a:pPr>
            <a:r>
              <a:rPr lang="lv-LV" dirty="0"/>
              <a:t>Grupas un iestādes svētku organizēšanā iekļaujam bērni idejas, bērnu darbus, bērnu priekšnesumus. Tā vairs nav koncertprogramma, bet gan kopīgi ilgstošākā laika posmā veidots pasākums</a:t>
            </a:r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 rotWithShape="1">
          <a:blip r:embed="rId2" cstate="print"/>
          <a:srcRect l="597" t="33028" r="21763" b="21388"/>
          <a:stretch/>
        </p:blipFill>
        <p:spPr>
          <a:xfrm>
            <a:off x="605308" y="3915178"/>
            <a:ext cx="5537916" cy="1996226"/>
          </a:xfrm>
          <a:prstGeom prst="rect">
            <a:avLst/>
          </a:prstGeom>
        </p:spPr>
      </p:pic>
      <p:pic>
        <p:nvPicPr>
          <p:cNvPr id="10" name="Attēls 9"/>
          <p:cNvPicPr>
            <a:picLocks noChangeAspect="1"/>
          </p:cNvPicPr>
          <p:nvPr/>
        </p:nvPicPr>
        <p:blipFill rotWithShape="1">
          <a:blip r:embed="rId3" cstate="print"/>
          <a:srcRect l="7729" t="24413" r="9625" b="46291"/>
          <a:stretch/>
        </p:blipFill>
        <p:spPr>
          <a:xfrm>
            <a:off x="8208730" y="378548"/>
            <a:ext cx="3181083" cy="20091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233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APJĒGŠANA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BĒRNU DARBĪBA</a:t>
            </a:r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 smtClean="0"/>
              <a:t>Bērns </a:t>
            </a:r>
            <a:r>
              <a:rPr lang="lv-LV" dirty="0"/>
              <a:t>mācās, sadarbojoties ar citiem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 smtClean="0"/>
              <a:t>PIEMĒRI</a:t>
            </a:r>
          </a:p>
          <a:p>
            <a:endParaRPr lang="lv-LV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v-LV" dirty="0"/>
              <a:t>Mēģinu pats, palūdzu draugam, palūdzu pieaugušajiem</a:t>
            </a:r>
          </a:p>
          <a:p>
            <a:pPr marL="45720" indent="0">
              <a:buNone/>
            </a:pPr>
            <a:r>
              <a:rPr lang="lv-LV" dirty="0"/>
              <a:t>Komandās zina komandas dalībnieku pienākumus- „kapteinis un viņa palīgi”</a:t>
            </a:r>
          </a:p>
          <a:p>
            <a:pPr marL="45720" indent="0">
              <a:buNone/>
            </a:pPr>
            <a:r>
              <a:rPr lang="lv-LV" dirty="0"/>
              <a:t>Bērnu līdzdalība atribūtu un tērpu noformējumu tapšanā muzikālajiem priekšnesumiem</a:t>
            </a:r>
          </a:p>
          <a:p>
            <a:pPr marL="45720" indent="0">
              <a:buNone/>
            </a:pPr>
            <a:endParaRPr lang="lv-LV" dirty="0"/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9014" y="3023048"/>
            <a:ext cx="2786113" cy="1572904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9021" y="3161173"/>
            <a:ext cx="1402202" cy="2499577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707" y="4767533"/>
            <a:ext cx="3404349" cy="18052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5627062"/>
      </p:ext>
    </p:extLst>
  </p:cSld>
  <p:clrMapOvr>
    <a:masterClrMapping/>
  </p:clrMapOvr>
</p:sld>
</file>

<file path=ppt/theme/theme1.xml><?xml version="1.0" encoding="utf-8"?>
<a:theme xmlns:a="http://schemas.openxmlformats.org/drawingml/2006/main" name="Bāze">
  <a:themeElements>
    <a:clrScheme name="Bāz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āze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āze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Bāze</Template>
  <TotalTime>316</TotalTime>
  <Words>1212</Words>
  <Application>Microsoft Office PowerPoint</Application>
  <PresentationFormat>Custom</PresentationFormat>
  <Paragraphs>166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Bāze</vt:lpstr>
      <vt:lpstr>      Zaķumuižas pamatskolas pirmsskolas pieredze projektā “Skola 2030”</vt:lpstr>
      <vt:lpstr>PLĀNOŠANA</vt:lpstr>
      <vt:lpstr>PLĀNOŠANA</vt:lpstr>
      <vt:lpstr>PLĀNOŠANA</vt:lpstr>
      <vt:lpstr>PLĀNOŠANA</vt:lpstr>
      <vt:lpstr>PLĀNOŠANA</vt:lpstr>
      <vt:lpstr>PLĀNOŠANA</vt:lpstr>
      <vt:lpstr>APJĒGŠANA</vt:lpstr>
      <vt:lpstr>APJĒGŠANA</vt:lpstr>
      <vt:lpstr>APJĒGŠANA</vt:lpstr>
      <vt:lpstr>APJĒGŠANA</vt:lpstr>
      <vt:lpstr>APJĒGŠANA</vt:lpstr>
      <vt:lpstr>APJĒGŠANA</vt:lpstr>
      <vt:lpstr>APJĒGŠANA</vt:lpstr>
      <vt:lpstr>REFLEKSIJA</vt:lpstr>
      <vt:lpstr>REFLEKSIJA</vt:lpstr>
      <vt:lpstr>REFLEKSIJA</vt:lpstr>
      <vt:lpstr>REFLEKSIJA</vt:lpstr>
      <vt:lpstr>REFLEKSIJA</vt:lpstr>
      <vt:lpstr>REFLEKSIJA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Skolotaja</dc:creator>
  <cp:lastModifiedBy>Elina</cp:lastModifiedBy>
  <cp:revision>28</cp:revision>
  <dcterms:created xsi:type="dcterms:W3CDTF">2019-05-08T07:32:24Z</dcterms:created>
  <dcterms:modified xsi:type="dcterms:W3CDTF">2019-05-09T09:09:19Z</dcterms:modified>
</cp:coreProperties>
</file>