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8"/>
  </p:notesMasterIdLst>
  <p:sldIdLst>
    <p:sldId id="256" r:id="rId2"/>
    <p:sldId id="289" r:id="rId3"/>
    <p:sldId id="294" r:id="rId4"/>
    <p:sldId id="295" r:id="rId5"/>
    <p:sldId id="297" r:id="rId6"/>
    <p:sldId id="292" r:id="rId7"/>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108" y="-31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4AE74E-4099-48D0-92F0-6CEE79009295}" type="datetimeFigureOut">
              <a:rPr lang="lv-LV" smtClean="0"/>
              <a:pPr/>
              <a:t>13.09.2019</a:t>
            </a:fld>
            <a:endParaRPr lang="lv-LV"/>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D2BB84-DFFA-4FF3-80D8-F1452BBDFB91}" type="slidenum">
              <a:rPr lang="lv-LV" smtClean="0"/>
              <a:pPr/>
              <a:t>‹#›</a:t>
            </a:fld>
            <a:endParaRPr lang="lv-LV"/>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lv-LV" smtClean="0"/>
              <a:t>Rediģēt šablona virsraksta stilu</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lv-LV" smtClean="0"/>
              <a:t>Rediģēt šablona apakšvirsraksta stilu</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175A5F7F-0687-4A8A-AC3C-6536CBD9E8FC}" type="datetimeFigureOut">
              <a:rPr lang="lv-LV" smtClean="0"/>
              <a:pPr/>
              <a:t>13.09.2019</a:t>
            </a:fld>
            <a:endParaRPr lang="lv-LV"/>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lv-LV"/>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F955A7CD-40E3-43DF-9880-C3AC67FC7E56}" type="slidenum">
              <a:rPr lang="lv-LV" smtClean="0"/>
              <a:pPr/>
              <a:t>‹#›</a:t>
            </a:fld>
            <a:endParaRPr lang="lv-LV"/>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10164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Vertical Text Placeholder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104154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lv-LV" smtClean="0"/>
              <a:t>Rediģēt šablona virsraksta stilu</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12385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Content Placeholder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771868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lv-LV" smtClean="0"/>
              <a:t>Rediģēt šablona virsraksta stilu</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955A7CD-40E3-43DF-9880-C3AC67FC7E56}" type="slidenum">
              <a:rPr lang="lv-LV" smtClean="0"/>
              <a:pPr/>
              <a:t>‹#›</a:t>
            </a:fld>
            <a:endParaRPr lang="lv-LV"/>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133908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lv-LV" smtClean="0"/>
              <a:t>Rediģēt šablona virsraksta stilu</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Date Placeholder 4"/>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156294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lv-LV" smtClean="0"/>
              <a:t>Rediģēt šablona virsraksta stilu</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7" name="Date Placeholder 6"/>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386357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Date Placeholder 2"/>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1896133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13715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lv-LV" smtClean="0"/>
              <a:t>Rediģēt šablona virsraksta stilu</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104062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lv-LV" smtClean="0"/>
              <a:t>Rediģēt šablona virsraksta stilu</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smtClean="0"/>
              <a:t>Noklikšķiniet uz ikonas, lai pievienotu attēlu</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175A5F7F-0687-4A8A-AC3C-6536CBD9E8FC}" type="datetimeFigureOut">
              <a:rPr lang="lv-LV" smtClean="0"/>
              <a:pPr/>
              <a:t>13.09.2019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4097630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lv-LV" smtClean="0"/>
              <a:t>Rediģēt šablona virsraksta stilu</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175A5F7F-0687-4A8A-AC3C-6536CBD9E8FC}" type="datetimeFigureOut">
              <a:rPr lang="lv-LV" smtClean="0"/>
              <a:pPr/>
              <a:t>13.09.2019</a:t>
            </a:fld>
            <a:endParaRPr lang="lv-LV"/>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lv-LV"/>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F955A7CD-40E3-43DF-9880-C3AC67FC7E56}" type="slidenum">
              <a:rPr lang="lv-LV" smtClean="0"/>
              <a:pPr/>
              <a:t>‹#›</a:t>
            </a:fld>
            <a:endParaRPr lang="lv-LV"/>
          </a:p>
        </p:txBody>
      </p:sp>
    </p:spTree>
    <p:extLst>
      <p:ext uri="{BB962C8B-B14F-4D97-AF65-F5344CB8AC3E}">
        <p14:creationId xmlns="" xmlns:p14="http://schemas.microsoft.com/office/powerpoint/2010/main" val="384853145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035030" y="869431"/>
            <a:ext cx="9966960" cy="2278504"/>
          </a:xfrm>
        </p:spPr>
        <p:txBody>
          <a:bodyPr>
            <a:normAutofit fontScale="90000"/>
          </a:bodyPr>
          <a:lstStyle/>
          <a:p>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dirty="0" smtClean="0"/>
              <a:t/>
            </a:r>
            <a:br>
              <a:rPr lang="lv-LV" dirty="0" smtClean="0"/>
            </a:br>
            <a:r>
              <a:rPr lang="lv-LV" sz="8000" dirty="0" smtClean="0"/>
              <a:t/>
            </a:r>
            <a:br>
              <a:rPr lang="lv-LV" sz="8000" dirty="0" smtClean="0"/>
            </a:br>
            <a:r>
              <a:rPr lang="lv-LV" sz="8000" dirty="0" smtClean="0"/>
              <a:t>BĒRNU ATTĪSTĪBA</a:t>
            </a:r>
            <a:endParaRPr lang="lv-LV" sz="8000" dirty="0"/>
          </a:p>
        </p:txBody>
      </p:sp>
      <p:sp>
        <p:nvSpPr>
          <p:cNvPr id="3" name="Apakšvirsraksts 2"/>
          <p:cNvSpPr>
            <a:spLocks noGrp="1"/>
          </p:cNvSpPr>
          <p:nvPr>
            <p:ph type="subTitle" idx="1"/>
          </p:nvPr>
        </p:nvSpPr>
        <p:spPr>
          <a:xfrm>
            <a:off x="1709530" y="4841823"/>
            <a:ext cx="8767860" cy="415976"/>
          </a:xfrm>
        </p:spPr>
        <p:txBody>
          <a:bodyPr/>
          <a:lstStyle/>
          <a:p>
            <a:r>
              <a:rPr lang="lv-LV" dirty="0" smtClean="0"/>
              <a:t>ROPAŽU NOVADA VIDUSSKOLAS PIRMSSKOLAS GRUPAS</a:t>
            </a:r>
            <a:endParaRPr lang="lv-LV" dirty="0"/>
          </a:p>
        </p:txBody>
      </p:sp>
    </p:spTree>
    <p:extLst>
      <p:ext uri="{BB962C8B-B14F-4D97-AF65-F5344CB8AC3E}">
        <p14:creationId xmlns="" xmlns:p14="http://schemas.microsoft.com/office/powerpoint/2010/main" val="2106293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PIRMSSKOLAS MĒRĶIS </a:t>
            </a:r>
            <a:r>
              <a:rPr lang="lv-LV" altLang="lv-LV" dirty="0" smtClean="0"/>
              <a:t> </a:t>
            </a:r>
            <a:r>
              <a:rPr lang="lv-LV" altLang="lv-LV" sz="2400" dirty="0" smtClean="0"/>
              <a:t>ir zinātkārs, radošs un dzīvespriecīgs bērns, kas dzīvo veselīgi, droši un aktīvi, patstāvīgi darbojas, ieinteresēti un ar prieku mācās, gūstot pieredzi par sevi, citiem, apkārtējo pasauli un savstarpējo mijiedarbību tajā.</a:t>
            </a:r>
            <a:endParaRPr lang="lv-LV" sz="2400" dirty="0"/>
          </a:p>
        </p:txBody>
      </p:sp>
      <p:graphicFrame>
        <p:nvGraphicFramePr>
          <p:cNvPr id="10" name="Content Placeholder 9"/>
          <p:cNvGraphicFramePr>
            <a:graphicFrameLocks noGrp="1"/>
          </p:cNvGraphicFramePr>
          <p:nvPr>
            <p:ph idx="1"/>
          </p:nvPr>
        </p:nvGraphicFramePr>
        <p:xfrm>
          <a:off x="1143000" y="2057400"/>
          <a:ext cx="9872664" cy="4028440"/>
        </p:xfrm>
        <a:graphic>
          <a:graphicData uri="http://schemas.openxmlformats.org/drawingml/2006/table">
            <a:tbl>
              <a:tblPr firstRow="1" bandRow="1">
                <a:tableStyleId>{5C22544A-7EE6-4342-B048-85BDC9FD1C3A}</a:tableStyleId>
              </a:tblPr>
              <a:tblGrid>
                <a:gridCol w="3290888"/>
                <a:gridCol w="3290888"/>
                <a:gridCol w="3290888"/>
              </a:tblGrid>
              <a:tr h="370840">
                <a:tc>
                  <a:txBody>
                    <a:bodyPr/>
                    <a:lstStyle/>
                    <a:p>
                      <a:r>
                        <a:rPr lang="lv-LV" dirty="0" smtClean="0"/>
                        <a:t>MĀCĪBU</a:t>
                      </a:r>
                      <a:r>
                        <a:rPr lang="lv-LV" baseline="0" dirty="0" smtClean="0"/>
                        <a:t> JOMAS</a:t>
                      </a:r>
                      <a:endParaRPr lang="lv-LV" dirty="0"/>
                    </a:p>
                  </a:txBody>
                  <a:tcPr/>
                </a:tc>
                <a:tc>
                  <a:txBody>
                    <a:bodyPr/>
                    <a:lstStyle/>
                    <a:p>
                      <a:r>
                        <a:rPr lang="lv-LV" dirty="0" smtClean="0"/>
                        <a:t>CAURVIJU</a:t>
                      </a:r>
                      <a:r>
                        <a:rPr lang="lv-LV" baseline="0" dirty="0" smtClean="0"/>
                        <a:t> PRASMES</a:t>
                      </a:r>
                      <a:endParaRPr lang="lv-LV" dirty="0"/>
                    </a:p>
                  </a:txBody>
                  <a:tcPr/>
                </a:tc>
                <a:tc>
                  <a:txBody>
                    <a:bodyPr/>
                    <a:lstStyle/>
                    <a:p>
                      <a:r>
                        <a:rPr lang="lv-LV" baseline="0" dirty="0" smtClean="0"/>
                        <a:t> TIKUMI</a:t>
                      </a:r>
                      <a:endParaRPr lang="lv-LV" dirty="0"/>
                    </a:p>
                  </a:txBody>
                  <a:tcPr/>
                </a:tc>
              </a:tr>
              <a:tr h="370840">
                <a:tc>
                  <a:txBody>
                    <a:bodyPr/>
                    <a:lstStyle/>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valodu</a:t>
                      </a:r>
                    </a:p>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sociālā un pilsoniskā</a:t>
                      </a:r>
                    </a:p>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kultūras izpratnes un </a:t>
                      </a:r>
                      <a:r>
                        <a:rPr lang="lv-LV" dirty="0" err="1" smtClean="0">
                          <a:latin typeface="Roboto"/>
                          <a:ea typeface="Roboto"/>
                          <a:cs typeface="Roboto"/>
                          <a:sym typeface="Roboto"/>
                        </a:rPr>
                        <a:t>pašizpausmes</a:t>
                      </a:r>
                      <a:r>
                        <a:rPr lang="lv-LV" dirty="0" smtClean="0">
                          <a:latin typeface="Roboto"/>
                          <a:ea typeface="Roboto"/>
                          <a:cs typeface="Roboto"/>
                          <a:sym typeface="Roboto"/>
                        </a:rPr>
                        <a:t> mākslā</a:t>
                      </a:r>
                    </a:p>
                    <a:p>
                      <a:pPr marL="457200" lvl="0" indent="-317500" algn="l" rtl="0">
                        <a:lnSpc>
                          <a:spcPct val="115000"/>
                        </a:lnSpc>
                        <a:spcBef>
                          <a:spcPts val="0"/>
                        </a:spcBef>
                        <a:spcAft>
                          <a:spcPts val="0"/>
                        </a:spcAft>
                        <a:buSzPts val="1400"/>
                        <a:buFont typeface="Wingdings" pitchFamily="2" charset="2"/>
                        <a:buChar char="Ø"/>
                      </a:pPr>
                      <a:r>
                        <a:rPr lang="lv-LV" b="1" dirty="0" smtClean="0">
                          <a:latin typeface="Roboto"/>
                          <a:ea typeface="Roboto"/>
                          <a:cs typeface="Roboto"/>
                          <a:sym typeface="Roboto"/>
                        </a:rPr>
                        <a:t>dabaszinātņu</a:t>
                      </a:r>
                    </a:p>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matemātikas</a:t>
                      </a:r>
                    </a:p>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tehnoloģiju</a:t>
                      </a:r>
                    </a:p>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veselības un fiziskās aktivitātes</a:t>
                      </a:r>
                    </a:p>
                    <a:p>
                      <a:endParaRPr lang="lv-LV" dirty="0"/>
                    </a:p>
                  </a:txBody>
                  <a:tcPr/>
                </a:tc>
                <a:tc>
                  <a:txBody>
                    <a:bodyPr/>
                    <a:lstStyle/>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kritiskā domāšana un problēmu risināšana</a:t>
                      </a:r>
                    </a:p>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jaunrade un </a:t>
                      </a:r>
                      <a:r>
                        <a:rPr lang="lv-LV" dirty="0" err="1" smtClean="0">
                          <a:latin typeface="Roboto"/>
                          <a:ea typeface="Roboto"/>
                          <a:cs typeface="Roboto"/>
                          <a:sym typeface="Roboto"/>
                        </a:rPr>
                        <a:t>uzņēmējspēja</a:t>
                      </a:r>
                      <a:endParaRPr lang="lv-LV" dirty="0" smtClean="0">
                        <a:latin typeface="Roboto"/>
                        <a:ea typeface="Roboto"/>
                        <a:cs typeface="Roboto"/>
                        <a:sym typeface="Roboto"/>
                      </a:endParaRPr>
                    </a:p>
                    <a:p>
                      <a:pPr marL="457200" lvl="0" indent="-317500" algn="l" rtl="0">
                        <a:lnSpc>
                          <a:spcPct val="115000"/>
                        </a:lnSpc>
                        <a:spcBef>
                          <a:spcPts val="0"/>
                        </a:spcBef>
                        <a:spcAft>
                          <a:spcPts val="0"/>
                        </a:spcAft>
                        <a:buSzPts val="1400"/>
                        <a:buFont typeface="Wingdings" pitchFamily="2" charset="2"/>
                        <a:buChar char="Ø"/>
                      </a:pPr>
                      <a:r>
                        <a:rPr lang="lv-LV" dirty="0" err="1" smtClean="0">
                          <a:latin typeface="Roboto"/>
                          <a:ea typeface="Roboto"/>
                          <a:cs typeface="Roboto"/>
                          <a:sym typeface="Roboto"/>
                        </a:rPr>
                        <a:t>pašvadīta</a:t>
                      </a:r>
                      <a:r>
                        <a:rPr lang="lv-LV" dirty="0" smtClean="0">
                          <a:latin typeface="Roboto"/>
                          <a:ea typeface="Roboto"/>
                          <a:cs typeface="Roboto"/>
                          <a:sym typeface="Roboto"/>
                        </a:rPr>
                        <a:t> mācīšanās</a:t>
                      </a:r>
                    </a:p>
                    <a:p>
                      <a:pPr marL="457200" lvl="0" indent="-317500" algn="l" rtl="0">
                        <a:lnSpc>
                          <a:spcPct val="115000"/>
                        </a:lnSpc>
                        <a:spcBef>
                          <a:spcPts val="0"/>
                        </a:spcBef>
                        <a:spcAft>
                          <a:spcPts val="0"/>
                        </a:spcAft>
                        <a:buSzPts val="1400"/>
                        <a:buFont typeface="Wingdings" pitchFamily="2" charset="2"/>
                        <a:buChar char="Ø"/>
                      </a:pPr>
                      <a:r>
                        <a:rPr lang="lv-LV" b="1" dirty="0" smtClean="0">
                          <a:latin typeface="Roboto"/>
                          <a:ea typeface="Roboto"/>
                          <a:cs typeface="Roboto"/>
                          <a:sym typeface="Roboto"/>
                        </a:rPr>
                        <a:t>sadarbība</a:t>
                      </a:r>
                    </a:p>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pilsoniskā līdzdalība</a:t>
                      </a:r>
                    </a:p>
                    <a:p>
                      <a:pPr marL="457200" lvl="0" indent="-317500" algn="l" rtl="0">
                        <a:lnSpc>
                          <a:spcPct val="115000"/>
                        </a:lnSpc>
                        <a:spcBef>
                          <a:spcPts val="0"/>
                        </a:spcBef>
                        <a:spcAft>
                          <a:spcPts val="0"/>
                        </a:spcAft>
                        <a:buSzPts val="1400"/>
                        <a:buFont typeface="Wingdings" pitchFamily="2" charset="2"/>
                        <a:buChar char="Ø"/>
                      </a:pPr>
                      <a:r>
                        <a:rPr lang="lv-LV" dirty="0" smtClean="0">
                          <a:latin typeface="Roboto"/>
                          <a:ea typeface="Roboto"/>
                          <a:cs typeface="Roboto"/>
                          <a:sym typeface="Roboto"/>
                        </a:rPr>
                        <a:t>digitālās prasmes</a:t>
                      </a:r>
                    </a:p>
                    <a:p>
                      <a:endParaRPr lang="lv-LV" dirty="0"/>
                    </a:p>
                  </a:txBody>
                  <a:tcPr/>
                </a:tc>
                <a:tc>
                  <a:txBody>
                    <a:bodyPr/>
                    <a:lstStyle/>
                    <a:p>
                      <a:pPr algn="ctr">
                        <a:buFont typeface="Wingdings" pitchFamily="2" charset="2"/>
                        <a:buChar char="Ø"/>
                      </a:pPr>
                      <a:r>
                        <a:rPr lang="lv-LV" sz="1800" dirty="0" smtClean="0"/>
                        <a:t>Atbildība</a:t>
                      </a:r>
                    </a:p>
                    <a:p>
                      <a:pPr algn="ctr">
                        <a:buFont typeface="Wingdings" pitchFamily="2" charset="2"/>
                        <a:buChar char="Ø"/>
                      </a:pPr>
                      <a:r>
                        <a:rPr lang="lv-LV" sz="1800" dirty="0" smtClean="0"/>
                        <a:t>Centība</a:t>
                      </a:r>
                    </a:p>
                    <a:p>
                      <a:pPr algn="ctr">
                        <a:buFont typeface="Wingdings" pitchFamily="2" charset="2"/>
                        <a:buChar char="Ø"/>
                      </a:pPr>
                      <a:r>
                        <a:rPr lang="lv-LV" sz="1800" dirty="0" smtClean="0"/>
                        <a:t>Drosme</a:t>
                      </a:r>
                    </a:p>
                    <a:p>
                      <a:pPr algn="ctr">
                        <a:buFont typeface="Wingdings" pitchFamily="2" charset="2"/>
                        <a:buChar char="Ø"/>
                      </a:pPr>
                      <a:r>
                        <a:rPr lang="lv-LV" sz="1800" dirty="0" smtClean="0"/>
                        <a:t>Godīgums</a:t>
                      </a:r>
                    </a:p>
                    <a:p>
                      <a:pPr algn="ctr">
                        <a:buFont typeface="Wingdings" pitchFamily="2" charset="2"/>
                        <a:buChar char="Ø"/>
                      </a:pPr>
                      <a:r>
                        <a:rPr lang="lv-LV" sz="1800" dirty="0" smtClean="0"/>
                        <a:t>Gudrība</a:t>
                      </a:r>
                    </a:p>
                    <a:p>
                      <a:pPr algn="ctr">
                        <a:buFont typeface="Wingdings" pitchFamily="2" charset="2"/>
                        <a:buChar char="Ø"/>
                      </a:pPr>
                      <a:r>
                        <a:rPr lang="lv-LV" sz="1800" dirty="0" smtClean="0"/>
                        <a:t>Laipnība</a:t>
                      </a:r>
                    </a:p>
                    <a:p>
                      <a:pPr algn="ctr">
                        <a:buFont typeface="Wingdings" pitchFamily="2" charset="2"/>
                        <a:buChar char="Ø"/>
                      </a:pPr>
                      <a:r>
                        <a:rPr lang="lv-LV" sz="1800" dirty="0" smtClean="0"/>
                        <a:t>Līdzcietība</a:t>
                      </a:r>
                    </a:p>
                    <a:p>
                      <a:pPr algn="ctr">
                        <a:buFont typeface="Wingdings" pitchFamily="2" charset="2"/>
                        <a:buChar char="Ø"/>
                      </a:pPr>
                      <a:r>
                        <a:rPr lang="lv-LV" sz="1800" dirty="0" smtClean="0"/>
                        <a:t>Mērenība</a:t>
                      </a:r>
                    </a:p>
                    <a:p>
                      <a:pPr algn="ctr">
                        <a:buFont typeface="Wingdings" pitchFamily="2" charset="2"/>
                        <a:buChar char="Ø"/>
                      </a:pPr>
                      <a:r>
                        <a:rPr lang="lv-LV" sz="1800" dirty="0" smtClean="0"/>
                        <a:t>Savaldība</a:t>
                      </a:r>
                    </a:p>
                    <a:p>
                      <a:pPr algn="ctr">
                        <a:buFont typeface="Wingdings" pitchFamily="2" charset="2"/>
                        <a:buChar char="Ø"/>
                      </a:pPr>
                      <a:r>
                        <a:rPr lang="lv-LV" sz="1800" dirty="0" smtClean="0"/>
                        <a:t>Solidaritāte</a:t>
                      </a:r>
                    </a:p>
                    <a:p>
                      <a:pPr algn="ctr">
                        <a:buFont typeface="Wingdings" pitchFamily="2" charset="2"/>
                        <a:buChar char="Ø"/>
                      </a:pPr>
                      <a:r>
                        <a:rPr lang="lv-LV" sz="1800" dirty="0" smtClean="0"/>
                        <a:t>Taisnīgums</a:t>
                      </a:r>
                    </a:p>
                    <a:p>
                      <a:pPr algn="ctr">
                        <a:buFont typeface="Wingdings" pitchFamily="2" charset="2"/>
                        <a:buChar char="Ø"/>
                      </a:pPr>
                      <a:r>
                        <a:rPr lang="lv-LV" sz="1800" dirty="0" smtClean="0"/>
                        <a:t>Tolerance</a:t>
                      </a:r>
                    </a:p>
                    <a:p>
                      <a:endParaRPr lang="lv-LV"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010" y="384747"/>
            <a:ext cx="9875520" cy="1084289"/>
          </a:xfrm>
        </p:spPr>
        <p:txBody>
          <a:bodyPr/>
          <a:lstStyle/>
          <a:p>
            <a:r>
              <a:rPr lang="lv-LV" dirty="0" smtClean="0"/>
              <a:t>Bērna attīstība 1,5-3 gadu vecumā</a:t>
            </a:r>
            <a:endParaRPr lang="lv-LV" dirty="0"/>
          </a:p>
        </p:txBody>
      </p:sp>
      <p:graphicFrame>
        <p:nvGraphicFramePr>
          <p:cNvPr id="4" name="Content Placeholder 3"/>
          <p:cNvGraphicFramePr>
            <a:graphicFrameLocks noGrp="1"/>
          </p:cNvGraphicFramePr>
          <p:nvPr>
            <p:ph idx="1"/>
          </p:nvPr>
        </p:nvGraphicFramePr>
        <p:xfrm>
          <a:off x="509664" y="1341620"/>
          <a:ext cx="11137692" cy="5134131"/>
        </p:xfrm>
        <a:graphic>
          <a:graphicData uri="http://schemas.openxmlformats.org/drawingml/2006/table">
            <a:tbl>
              <a:tblPr firstRow="1" bandRow="1">
                <a:tableStyleId>{5C22544A-7EE6-4342-B048-85BDC9FD1C3A}</a:tableStyleId>
              </a:tblPr>
              <a:tblGrid>
                <a:gridCol w="1856282"/>
                <a:gridCol w="1856282"/>
                <a:gridCol w="1856282"/>
                <a:gridCol w="1856282"/>
                <a:gridCol w="1856282"/>
                <a:gridCol w="1856282"/>
              </a:tblGrid>
              <a:tr h="870192">
                <a:tc>
                  <a:txBody>
                    <a:bodyPr/>
                    <a:lstStyle/>
                    <a:p>
                      <a:r>
                        <a:rPr lang="lv-LV" dirty="0" smtClean="0"/>
                        <a:t>Kustību</a:t>
                      </a:r>
                      <a:r>
                        <a:rPr lang="lv-LV" baseline="0" dirty="0" smtClean="0"/>
                        <a:t> attīstība</a:t>
                      </a:r>
                      <a:endParaRPr lang="lv-LV" dirty="0"/>
                    </a:p>
                  </a:txBody>
                  <a:tcPr/>
                </a:tc>
                <a:tc>
                  <a:txBody>
                    <a:bodyPr/>
                    <a:lstStyle/>
                    <a:p>
                      <a:r>
                        <a:rPr lang="lv-LV" dirty="0" smtClean="0"/>
                        <a:t>Roku un pirkstu veiklība</a:t>
                      </a:r>
                      <a:endParaRPr lang="lv-LV" dirty="0"/>
                    </a:p>
                  </a:txBody>
                  <a:tcPr/>
                </a:tc>
                <a:tc>
                  <a:txBody>
                    <a:bodyPr/>
                    <a:lstStyle/>
                    <a:p>
                      <a:r>
                        <a:rPr lang="lv-LV" dirty="0" smtClean="0"/>
                        <a:t>Valoda</a:t>
                      </a:r>
                    </a:p>
                    <a:p>
                      <a:endParaRPr lang="lv-LV" dirty="0"/>
                    </a:p>
                  </a:txBody>
                  <a:tcPr/>
                </a:tc>
                <a:tc>
                  <a:txBody>
                    <a:bodyPr/>
                    <a:lstStyle/>
                    <a:p>
                      <a:r>
                        <a:rPr lang="lv-LV" dirty="0" smtClean="0"/>
                        <a:t>Uztvere un domāšana</a:t>
                      </a:r>
                      <a:endParaRPr lang="lv-LV" dirty="0"/>
                    </a:p>
                  </a:txBody>
                  <a:tcPr/>
                </a:tc>
                <a:tc>
                  <a:txBody>
                    <a:bodyPr/>
                    <a:lstStyle/>
                    <a:p>
                      <a:r>
                        <a:rPr lang="lv-LV" dirty="0" smtClean="0"/>
                        <a:t>Sociālā</a:t>
                      </a:r>
                      <a:r>
                        <a:rPr lang="lv-LV" baseline="0" dirty="0" smtClean="0"/>
                        <a:t> attīstība</a:t>
                      </a:r>
                      <a:endParaRPr lang="lv-LV" dirty="0"/>
                    </a:p>
                  </a:txBody>
                  <a:tcPr/>
                </a:tc>
                <a:tc>
                  <a:txBody>
                    <a:bodyPr/>
                    <a:lstStyle/>
                    <a:p>
                      <a:r>
                        <a:rPr lang="lv-LV" dirty="0" smtClean="0"/>
                        <a:t>Emocionālā</a:t>
                      </a:r>
                      <a:r>
                        <a:rPr lang="lv-LV" baseline="0" dirty="0" smtClean="0"/>
                        <a:t> attīstība</a:t>
                      </a:r>
                      <a:endParaRPr lang="lv-LV" dirty="0"/>
                    </a:p>
                  </a:txBody>
                  <a:tcPr/>
                </a:tc>
              </a:tr>
              <a:tr h="4263939">
                <a:tc>
                  <a:txBody>
                    <a:bodyPr/>
                    <a:lstStyle/>
                    <a:p>
                      <a:r>
                        <a:rPr lang="lv-LV" dirty="0" smtClean="0"/>
                        <a:t>Labi rāpjas.</a:t>
                      </a:r>
                    </a:p>
                    <a:p>
                      <a:r>
                        <a:rPr lang="lv-LV" dirty="0" smtClean="0"/>
                        <a:t>uzkāpj/</a:t>
                      </a:r>
                      <a:r>
                        <a:rPr lang="lv-LV" baseline="0" dirty="0" smtClean="0"/>
                        <a:t> nokāpj pa trepēm pārmaiņus solī.</a:t>
                      </a:r>
                    </a:p>
                    <a:p>
                      <a:r>
                        <a:rPr lang="lv-LV" baseline="0" dirty="0" smtClean="0"/>
                        <a:t>Skrien.</a:t>
                      </a:r>
                    </a:p>
                    <a:p>
                      <a:r>
                        <a:rPr lang="lv-LV" baseline="0" dirty="0" smtClean="0"/>
                        <a:t>Brauc ar trīsriteni, minot pedāļus.</a:t>
                      </a:r>
                    </a:p>
                    <a:p>
                      <a:r>
                        <a:rPr lang="lv-LV" baseline="0" dirty="0" smtClean="0"/>
                        <a:t>Noliecas un paceļ kaut ko nepakrītot.</a:t>
                      </a:r>
                      <a:endParaRPr lang="lv-LV" dirty="0"/>
                    </a:p>
                  </a:txBody>
                  <a:tcPr/>
                </a:tc>
                <a:tc>
                  <a:txBody>
                    <a:bodyPr/>
                    <a:lstStyle/>
                    <a:p>
                      <a:r>
                        <a:rPr lang="lv-LV" dirty="0" smtClean="0"/>
                        <a:t>Uzzīmē apli, vertikālu</a:t>
                      </a:r>
                      <a:r>
                        <a:rPr lang="lv-LV" baseline="0" dirty="0" smtClean="0"/>
                        <a:t> un horizontālu līniju ar krītiņu vai zīmuli. </a:t>
                      </a:r>
                    </a:p>
                    <a:p>
                      <a:r>
                        <a:rPr lang="lv-LV" baseline="0" dirty="0" smtClean="0"/>
                        <a:t>Šķir lapas grāmatā. </a:t>
                      </a:r>
                    </a:p>
                    <a:p>
                      <a:r>
                        <a:rPr lang="lv-LV" baseline="0" dirty="0" smtClean="0"/>
                        <a:t>Uzceļ torni no vismaz 6klucīšiem.</a:t>
                      </a:r>
                      <a:endParaRPr lang="lv-LV" dirty="0"/>
                    </a:p>
                  </a:txBody>
                  <a:tcPr/>
                </a:tc>
                <a:tc>
                  <a:txBody>
                    <a:bodyPr/>
                    <a:lstStyle/>
                    <a:p>
                      <a:r>
                        <a:rPr lang="lv-LV" dirty="0" smtClean="0"/>
                        <a:t>Saprot lielāko daļu no sacītā.</a:t>
                      </a:r>
                    </a:p>
                    <a:p>
                      <a:r>
                        <a:rPr lang="lv-LV" dirty="0" smtClean="0"/>
                        <a:t>Atpazīst un var nosaukt lielāko daļu no priekšmetiem</a:t>
                      </a:r>
                      <a:r>
                        <a:rPr lang="lv-LV" baseline="0" dirty="0" smtClean="0"/>
                        <a:t> savā tuvākajā apkārtnē. </a:t>
                      </a:r>
                    </a:p>
                    <a:p>
                      <a:r>
                        <a:rPr lang="lv-LV" baseline="0" dirty="0" smtClean="0"/>
                        <a:t>Var pateikt kā viņu sauc un cik viņam gadu.</a:t>
                      </a:r>
                    </a:p>
                    <a:p>
                      <a:r>
                        <a:rPr lang="lv-LV" baseline="0" dirty="0" smtClean="0"/>
                        <a:t>Runā 4,5 vārdu teikumus.</a:t>
                      </a:r>
                    </a:p>
                    <a:p>
                      <a:r>
                        <a:rPr lang="lv-LV" baseline="0" dirty="0" smtClean="0"/>
                        <a:t>Lieto vārdus es, tu, mēs.</a:t>
                      </a:r>
                    </a:p>
                  </a:txBody>
                  <a:tcPr/>
                </a:tc>
                <a:tc>
                  <a:txBody>
                    <a:bodyPr/>
                    <a:lstStyle/>
                    <a:p>
                      <a:r>
                        <a:rPr lang="lv-LV" dirty="0" smtClean="0"/>
                        <a:t>Pazīst vismaz 3krāsas.</a:t>
                      </a:r>
                    </a:p>
                    <a:p>
                      <a:r>
                        <a:rPr lang="lv-LV" dirty="0" smtClean="0"/>
                        <a:t>Var sašķirot 3ģeomteriskās formas.</a:t>
                      </a:r>
                    </a:p>
                    <a:p>
                      <a:r>
                        <a:rPr lang="lv-LV" dirty="0" smtClean="0"/>
                        <a:t>Var salikt attēlu no 3-4gabaliem.</a:t>
                      </a:r>
                    </a:p>
                    <a:p>
                      <a:r>
                        <a:rPr lang="lv-LV" dirty="0" smtClean="0"/>
                        <a:t>Var parādīt attēlam atbilstošu priekšmetu</a:t>
                      </a:r>
                      <a:r>
                        <a:rPr lang="lv-LV" baseline="0" dirty="0" smtClean="0"/>
                        <a:t> telpā.</a:t>
                      </a:r>
                      <a:endParaRPr lang="lv-LV" dirty="0"/>
                    </a:p>
                  </a:txBody>
                  <a:tcPr/>
                </a:tc>
                <a:tc>
                  <a:txBody>
                    <a:bodyPr/>
                    <a:lstStyle/>
                    <a:p>
                      <a:r>
                        <a:rPr lang="lv-LV" dirty="0" smtClean="0"/>
                        <a:t>Atdarina pieaugušos un rotaļu biedrus.</a:t>
                      </a:r>
                    </a:p>
                    <a:p>
                      <a:r>
                        <a:rPr lang="lv-LV" dirty="0" smtClean="0"/>
                        <a:t>Izrāda</a:t>
                      </a:r>
                      <a:r>
                        <a:rPr lang="lv-LV" baseline="0" dirty="0" smtClean="0"/>
                        <a:t> patiku pret pazīstamiem rotaļu biedriem.</a:t>
                      </a:r>
                    </a:p>
                    <a:p>
                      <a:r>
                        <a:rPr lang="lv-LV" baseline="0" dirty="0" smtClean="0"/>
                        <a:t>Spēlē spēj sagaidīt savu kārtu.</a:t>
                      </a:r>
                      <a:endParaRPr lang="lv-LV" dirty="0"/>
                    </a:p>
                  </a:txBody>
                  <a:tcPr/>
                </a:tc>
                <a:tc>
                  <a:txBody>
                    <a:bodyPr/>
                    <a:lstStyle/>
                    <a:p>
                      <a:r>
                        <a:rPr lang="lv-LV" dirty="0" smtClean="0"/>
                        <a:t>Brīvi pauž pieķeršanos</a:t>
                      </a:r>
                      <a:r>
                        <a:rPr lang="lv-LV" baseline="0" dirty="0" smtClean="0"/>
                        <a:t>, spēj paust dažādas emocijas.</a:t>
                      </a:r>
                    </a:p>
                    <a:p>
                      <a:r>
                        <a:rPr lang="lv-LV" baseline="0" dirty="0" smtClean="0"/>
                        <a:t>No 3gadu vecuma spēj īsu laiku būt šķirts no vecākiem.</a:t>
                      </a:r>
                      <a:endParaRPr lang="lv-LV"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29718"/>
            <a:ext cx="9875520" cy="1039318"/>
          </a:xfrm>
        </p:spPr>
        <p:txBody>
          <a:bodyPr/>
          <a:lstStyle/>
          <a:p>
            <a:r>
              <a:rPr lang="lv-LV" dirty="0" smtClean="0"/>
              <a:t>Bērna attīstība 4-5 gadu vecumā</a:t>
            </a:r>
            <a:endParaRPr lang="lv-LV" dirty="0"/>
          </a:p>
        </p:txBody>
      </p:sp>
      <p:graphicFrame>
        <p:nvGraphicFramePr>
          <p:cNvPr id="4" name="Content Placeholder 3"/>
          <p:cNvGraphicFramePr>
            <a:graphicFrameLocks noGrp="1"/>
          </p:cNvGraphicFramePr>
          <p:nvPr>
            <p:ph idx="1"/>
          </p:nvPr>
        </p:nvGraphicFramePr>
        <p:xfrm>
          <a:off x="539645" y="1412823"/>
          <a:ext cx="11227636" cy="5120640"/>
        </p:xfrm>
        <a:graphic>
          <a:graphicData uri="http://schemas.openxmlformats.org/drawingml/2006/table">
            <a:tbl>
              <a:tblPr firstRow="1" bandRow="1">
                <a:tableStyleId>{5C22544A-7EE6-4342-B048-85BDC9FD1C3A}</a:tableStyleId>
              </a:tblPr>
              <a:tblGrid>
                <a:gridCol w="1717534"/>
                <a:gridCol w="2025010"/>
                <a:gridCol w="1871273"/>
                <a:gridCol w="1871273"/>
                <a:gridCol w="1871273"/>
                <a:gridCol w="1871273"/>
              </a:tblGrid>
              <a:tr h="629118">
                <a:tc>
                  <a:txBody>
                    <a:bodyPr/>
                    <a:lstStyle/>
                    <a:p>
                      <a:r>
                        <a:rPr lang="lv-LV" dirty="0" smtClean="0"/>
                        <a:t>Kustību</a:t>
                      </a:r>
                      <a:r>
                        <a:rPr lang="lv-LV" baseline="0" dirty="0" smtClean="0"/>
                        <a:t> attīstība</a:t>
                      </a:r>
                      <a:endParaRPr lang="lv-LV" dirty="0"/>
                    </a:p>
                  </a:txBody>
                  <a:tcPr/>
                </a:tc>
                <a:tc>
                  <a:txBody>
                    <a:bodyPr/>
                    <a:lstStyle/>
                    <a:p>
                      <a:r>
                        <a:rPr lang="lv-LV" dirty="0" smtClean="0"/>
                        <a:t>Roku un pirkstu veiklība</a:t>
                      </a:r>
                      <a:endParaRPr lang="lv-LV" dirty="0"/>
                    </a:p>
                  </a:txBody>
                  <a:tcPr/>
                </a:tc>
                <a:tc>
                  <a:txBody>
                    <a:bodyPr/>
                    <a:lstStyle/>
                    <a:p>
                      <a:r>
                        <a:rPr lang="lv-LV" dirty="0" smtClean="0"/>
                        <a:t>Valoda</a:t>
                      </a:r>
                    </a:p>
                  </a:txBody>
                  <a:tcPr/>
                </a:tc>
                <a:tc>
                  <a:txBody>
                    <a:bodyPr/>
                    <a:lstStyle/>
                    <a:p>
                      <a:r>
                        <a:rPr lang="lv-LV" dirty="0" smtClean="0"/>
                        <a:t>Uztvere un domāšana</a:t>
                      </a:r>
                      <a:endParaRPr lang="lv-LV" dirty="0"/>
                    </a:p>
                  </a:txBody>
                  <a:tcPr/>
                </a:tc>
                <a:tc>
                  <a:txBody>
                    <a:bodyPr/>
                    <a:lstStyle/>
                    <a:p>
                      <a:r>
                        <a:rPr lang="lv-LV" dirty="0" smtClean="0"/>
                        <a:t>Sociālā</a:t>
                      </a:r>
                      <a:r>
                        <a:rPr lang="lv-LV" baseline="0" dirty="0" smtClean="0"/>
                        <a:t> attīstība</a:t>
                      </a:r>
                      <a:endParaRPr lang="lv-LV" dirty="0"/>
                    </a:p>
                  </a:txBody>
                  <a:tcPr/>
                </a:tc>
                <a:tc>
                  <a:txBody>
                    <a:bodyPr/>
                    <a:lstStyle/>
                    <a:p>
                      <a:r>
                        <a:rPr lang="lv-LV" dirty="0" smtClean="0"/>
                        <a:t>Emocionālā</a:t>
                      </a:r>
                      <a:r>
                        <a:rPr lang="lv-LV" baseline="0" dirty="0" smtClean="0"/>
                        <a:t> attīstība</a:t>
                      </a:r>
                      <a:endParaRPr lang="lv-LV" dirty="0"/>
                    </a:p>
                  </a:txBody>
                  <a:tcPr/>
                </a:tc>
              </a:tr>
              <a:tr h="4403829">
                <a:tc>
                  <a:txBody>
                    <a:bodyPr/>
                    <a:lstStyle/>
                    <a:p>
                      <a:r>
                        <a:rPr lang="lv-LV" dirty="0" smtClean="0"/>
                        <a:t>Lec uz vienas kājas.</a:t>
                      </a:r>
                    </a:p>
                    <a:p>
                      <a:r>
                        <a:rPr lang="lv-LV" dirty="0" smtClean="0"/>
                        <a:t>Lec ar abām kājām</a:t>
                      </a:r>
                      <a:r>
                        <a:rPr lang="lv-LV" baseline="0" dirty="0" smtClean="0"/>
                        <a:t> uz priekšu.</a:t>
                      </a:r>
                    </a:p>
                    <a:p>
                      <a:r>
                        <a:rPr lang="lv-LV" baseline="0" dirty="0" smtClean="0"/>
                        <a:t>Šūpojas šūpolēs, rāpjas.</a:t>
                      </a:r>
                    </a:p>
                    <a:p>
                      <a:r>
                        <a:rPr lang="lv-LV" baseline="0" dirty="0" smtClean="0"/>
                        <a:t>Var nostāvēt uz vienas kājas vismaz 10sek.</a:t>
                      </a:r>
                      <a:endParaRPr lang="lv-LV" dirty="0"/>
                    </a:p>
                  </a:txBody>
                  <a:tcPr/>
                </a:tc>
                <a:tc>
                  <a:txBody>
                    <a:bodyPr/>
                    <a:lstStyle/>
                    <a:p>
                      <a:r>
                        <a:rPr lang="lv-LV" dirty="0" smtClean="0"/>
                        <a:t>Pēc parauga uzzīmē ģeometriskas</a:t>
                      </a:r>
                      <a:r>
                        <a:rPr lang="lv-LV" baseline="0" dirty="0" smtClean="0"/>
                        <a:t> figūras.</a:t>
                      </a:r>
                    </a:p>
                    <a:p>
                      <a:r>
                        <a:rPr lang="lv-LV" baseline="0" dirty="0" smtClean="0"/>
                        <a:t>Var uzzīmēt cilvēku.</a:t>
                      </a:r>
                    </a:p>
                    <a:p>
                      <a:r>
                        <a:rPr lang="lv-LV" baseline="0" dirty="0" smtClean="0"/>
                        <a:t>Spēj uzzīmēt dažus drukātos burtus.</a:t>
                      </a:r>
                    </a:p>
                    <a:p>
                      <a:r>
                        <a:rPr lang="lv-LV" baseline="0" dirty="0" smtClean="0"/>
                        <a:t>Spēj patstāvīgi apģērbties un noģērbties.</a:t>
                      </a:r>
                    </a:p>
                    <a:p>
                      <a:r>
                        <a:rPr lang="lv-LV" baseline="0" dirty="0" smtClean="0"/>
                        <a:t>Ēd, lietojot karoti, dakšiņu un nazi.</a:t>
                      </a:r>
                    </a:p>
                    <a:p>
                      <a:r>
                        <a:rPr lang="lv-LV" baseline="0" dirty="0" smtClean="0"/>
                        <a:t>Ir apguvis tualetes lietošanas iemaņas.</a:t>
                      </a:r>
                      <a:endParaRPr lang="lv-LV" dirty="0"/>
                    </a:p>
                  </a:txBody>
                  <a:tcPr/>
                </a:tc>
                <a:tc>
                  <a:txBody>
                    <a:bodyPr/>
                    <a:lstStyle/>
                    <a:p>
                      <a:r>
                        <a:rPr lang="lv-LV" dirty="0" smtClean="0"/>
                        <a:t>Spēj</a:t>
                      </a:r>
                      <a:r>
                        <a:rPr lang="lv-LV" baseline="0" dirty="0" smtClean="0"/>
                        <a:t> atstāstīt daļu no stāsta.</a:t>
                      </a:r>
                    </a:p>
                    <a:p>
                      <a:r>
                        <a:rPr lang="lv-LV" baseline="0" dirty="0" smtClean="0"/>
                        <a:t>Spēj pateikt teikumu, kas sastāv vairāk nekā no 5vārdiem.</a:t>
                      </a:r>
                    </a:p>
                    <a:p>
                      <a:r>
                        <a:rPr lang="lv-LV" baseline="0" dirty="0" smtClean="0"/>
                        <a:t>Lieto nākotnes formu.</a:t>
                      </a:r>
                    </a:p>
                    <a:p>
                      <a:r>
                        <a:rPr lang="lv-LV" baseline="0" dirty="0" smtClean="0"/>
                        <a:t>Prot pastāstīt par savu ģimeni.</a:t>
                      </a:r>
                    </a:p>
                    <a:p>
                      <a:r>
                        <a:rPr lang="lv-LV" baseline="0" dirty="0" smtClean="0"/>
                        <a:t>Prot pastāstīt sižetisku stāstu.</a:t>
                      </a:r>
                    </a:p>
                    <a:p>
                      <a:endParaRPr lang="lv-LV" baseline="0" dirty="0" smtClean="0"/>
                    </a:p>
                    <a:p>
                      <a:endParaRPr lang="lv-LV" dirty="0"/>
                    </a:p>
                  </a:txBody>
                  <a:tcPr/>
                </a:tc>
                <a:tc>
                  <a:txBody>
                    <a:bodyPr/>
                    <a:lstStyle/>
                    <a:p>
                      <a:r>
                        <a:rPr lang="lv-LV" dirty="0" smtClean="0"/>
                        <a:t>Prot skaitīt</a:t>
                      </a:r>
                      <a:r>
                        <a:rPr lang="lv-LV" baseline="0" dirty="0" smtClean="0"/>
                        <a:t> līdz 5.</a:t>
                      </a:r>
                    </a:p>
                    <a:p>
                      <a:r>
                        <a:rPr lang="lv-LV" baseline="0" dirty="0" smtClean="0"/>
                        <a:t>Prot nosaukt vismaz 4krāsas.</a:t>
                      </a:r>
                    </a:p>
                    <a:p>
                      <a:r>
                        <a:rPr lang="lv-LV" baseline="0" dirty="0" smtClean="0"/>
                        <a:t>Izprot jēdzienus lielāks, mazāks, vairāk, mazāk.</a:t>
                      </a:r>
                    </a:p>
                    <a:p>
                      <a:r>
                        <a:rPr lang="lv-LV" baseline="0" dirty="0" smtClean="0"/>
                        <a:t>Ir izpratne par ikdienišķām lietām  (ēdiens, nauda, sadzīvē lietojamās ierīces utt.).</a:t>
                      </a:r>
                      <a:endParaRPr lang="lv-LV" dirty="0"/>
                    </a:p>
                  </a:txBody>
                  <a:tcPr/>
                </a:tc>
                <a:tc>
                  <a:txBody>
                    <a:bodyPr/>
                    <a:lstStyle/>
                    <a:p>
                      <a:r>
                        <a:rPr lang="lv-LV" dirty="0" smtClean="0"/>
                        <a:t>Grib iepriecināt draugus, grib tiem līdzināties.</a:t>
                      </a:r>
                    </a:p>
                    <a:p>
                      <a:r>
                        <a:rPr lang="lv-LV" dirty="0" smtClean="0"/>
                        <a:t>Patīk</a:t>
                      </a:r>
                      <a:r>
                        <a:rPr lang="lv-LV" baseline="0" dirty="0" smtClean="0"/>
                        <a:t> dziedāt dejot, tēlot.</a:t>
                      </a:r>
                    </a:p>
                    <a:p>
                      <a:r>
                        <a:rPr lang="lv-LV" baseline="0" dirty="0" smtClean="0"/>
                        <a:t>Izrāda lielāku patstāvību, piemēram, izvēloties kādas drēbes vilks ikdienā vai apmeklējot pasākumus. </a:t>
                      </a:r>
                      <a:endParaRPr lang="lv-LV" dirty="0"/>
                    </a:p>
                  </a:txBody>
                  <a:tcPr/>
                </a:tc>
                <a:tc>
                  <a:txBody>
                    <a:bodyPr/>
                    <a:lstStyle/>
                    <a:p>
                      <a:r>
                        <a:rPr lang="lv-LV" dirty="0" smtClean="0"/>
                        <a:t>Spēj atšķirt</a:t>
                      </a:r>
                      <a:r>
                        <a:rPr lang="lv-LV" baseline="0" dirty="0" smtClean="0"/>
                        <a:t> realitāti no fantāzijas. Rīkojas un darbojas atbilstoši situācijai.</a:t>
                      </a:r>
                      <a:endParaRPr lang="lv-LV"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010" y="429718"/>
            <a:ext cx="9875520" cy="1054308"/>
          </a:xfrm>
        </p:spPr>
        <p:txBody>
          <a:bodyPr/>
          <a:lstStyle/>
          <a:p>
            <a:r>
              <a:rPr lang="lv-LV" dirty="0" smtClean="0"/>
              <a:t>Bērna attīstība 6- 7 gadu vecumā</a:t>
            </a:r>
            <a:endParaRPr lang="lv-LV" dirty="0"/>
          </a:p>
        </p:txBody>
      </p:sp>
      <p:graphicFrame>
        <p:nvGraphicFramePr>
          <p:cNvPr id="4" name="Content Placeholder 3"/>
          <p:cNvGraphicFramePr>
            <a:graphicFrameLocks noGrp="1"/>
          </p:cNvGraphicFramePr>
          <p:nvPr>
            <p:ph idx="1"/>
          </p:nvPr>
        </p:nvGraphicFramePr>
        <p:xfrm>
          <a:off x="1172981" y="1667655"/>
          <a:ext cx="9872664" cy="4572000"/>
        </p:xfrm>
        <a:graphic>
          <a:graphicData uri="http://schemas.openxmlformats.org/drawingml/2006/table">
            <a:tbl>
              <a:tblPr firstRow="1" bandRow="1">
                <a:tableStyleId>{5C22544A-7EE6-4342-B048-85BDC9FD1C3A}</a:tableStyleId>
              </a:tblPr>
              <a:tblGrid>
                <a:gridCol w="2468166"/>
                <a:gridCol w="2468166"/>
                <a:gridCol w="2468166"/>
                <a:gridCol w="2468166"/>
              </a:tblGrid>
              <a:tr h="370840">
                <a:tc>
                  <a:txBody>
                    <a:bodyPr/>
                    <a:lstStyle/>
                    <a:p>
                      <a:r>
                        <a:rPr lang="lv-LV" dirty="0" smtClean="0"/>
                        <a:t>Motorā</a:t>
                      </a:r>
                      <a:r>
                        <a:rPr lang="lv-LV" baseline="0" dirty="0" smtClean="0"/>
                        <a:t> attīstība un koordinācijas spējas</a:t>
                      </a:r>
                      <a:endParaRPr lang="lv-LV" dirty="0" smtClean="0"/>
                    </a:p>
                  </a:txBody>
                  <a:tcPr/>
                </a:tc>
                <a:tc>
                  <a:txBody>
                    <a:bodyPr/>
                    <a:lstStyle/>
                    <a:p>
                      <a:r>
                        <a:rPr lang="lv-LV" dirty="0" smtClean="0"/>
                        <a:t>Uztvere un domāšana</a:t>
                      </a:r>
                      <a:endParaRPr lang="lv-LV" dirty="0"/>
                    </a:p>
                  </a:txBody>
                  <a:tcPr/>
                </a:tc>
                <a:tc>
                  <a:txBody>
                    <a:bodyPr/>
                    <a:lstStyle/>
                    <a:p>
                      <a:r>
                        <a:rPr lang="lv-LV" dirty="0" smtClean="0"/>
                        <a:t>Uzmanības</a:t>
                      </a:r>
                      <a:r>
                        <a:rPr lang="lv-LV" baseline="0" dirty="0" smtClean="0"/>
                        <a:t> koncentrēšanas spējas</a:t>
                      </a:r>
                      <a:endParaRPr lang="lv-LV" dirty="0"/>
                    </a:p>
                  </a:txBody>
                  <a:tcPr/>
                </a:tc>
                <a:tc>
                  <a:txBody>
                    <a:bodyPr/>
                    <a:lstStyle/>
                    <a:p>
                      <a:r>
                        <a:rPr lang="lv-LV" dirty="0" smtClean="0"/>
                        <a:t>Emocionālā un sociālā</a:t>
                      </a:r>
                      <a:r>
                        <a:rPr lang="lv-LV" baseline="0" dirty="0" smtClean="0"/>
                        <a:t> attīstība</a:t>
                      </a:r>
                      <a:endParaRPr lang="lv-LV" dirty="0"/>
                    </a:p>
                  </a:txBody>
                  <a:tcPr/>
                </a:tc>
              </a:tr>
              <a:tr h="370840">
                <a:tc>
                  <a:txBody>
                    <a:bodyPr/>
                    <a:lstStyle/>
                    <a:p>
                      <a:r>
                        <a:rPr lang="lv-LV" dirty="0" smtClean="0"/>
                        <a:t>Prot labi noturēt</a:t>
                      </a:r>
                      <a:r>
                        <a:rPr lang="lv-LV" baseline="0" dirty="0" smtClean="0"/>
                        <a:t> līdzsvaru.</a:t>
                      </a:r>
                    </a:p>
                    <a:p>
                      <a:r>
                        <a:rPr lang="lv-LV" baseline="0" dirty="0" smtClean="0"/>
                        <a:t>Ir labi attīstītu acu-roku koordinācija, kas ļauj pārzīmēt pēc parauga un norakstīt burtus.</a:t>
                      </a:r>
                    </a:p>
                    <a:p>
                      <a:r>
                        <a:rPr lang="lv-LV" baseline="0" dirty="0" smtClean="0"/>
                        <a:t>Labprāt piedalās grupu/ komandu spēlēs.</a:t>
                      </a:r>
                      <a:endParaRPr lang="lv-LV" dirty="0"/>
                    </a:p>
                  </a:txBody>
                  <a:tcPr/>
                </a:tc>
                <a:tc>
                  <a:txBody>
                    <a:bodyPr/>
                    <a:lstStyle/>
                    <a:p>
                      <a:r>
                        <a:rPr lang="lv-LV" dirty="0" smtClean="0"/>
                        <a:t>Pazīst burtus.</a:t>
                      </a:r>
                    </a:p>
                    <a:p>
                      <a:r>
                        <a:rPr lang="lv-LV" dirty="0" smtClean="0"/>
                        <a:t>Izprot</a:t>
                      </a:r>
                      <a:r>
                        <a:rPr lang="lv-LV" baseline="0" dirty="0" smtClean="0"/>
                        <a:t> daudzumus.</a:t>
                      </a:r>
                    </a:p>
                    <a:p>
                      <a:r>
                        <a:rPr lang="lv-LV" baseline="0" dirty="0" smtClean="0"/>
                        <a:t>Prot skaitīt un skaitļot vismaz līdz 10.</a:t>
                      </a:r>
                    </a:p>
                    <a:p>
                      <a:r>
                        <a:rPr lang="lv-LV" baseline="0" dirty="0" smtClean="0"/>
                        <a:t>Zina nedēļas dienas.</a:t>
                      </a:r>
                    </a:p>
                    <a:p>
                      <a:r>
                        <a:rPr lang="lv-LV" baseline="0" dirty="0" smtClean="0"/>
                        <a:t>Izprot jēdzienus- vakar, šodien, rīt.</a:t>
                      </a:r>
                    </a:p>
                    <a:p>
                      <a:r>
                        <a:rPr lang="lv-LV" baseline="0" dirty="0" smtClean="0"/>
                        <a:t>Prot nosaukt un raksturot gadalaikus.</a:t>
                      </a:r>
                    </a:p>
                    <a:p>
                      <a:r>
                        <a:rPr lang="lv-LV" baseline="0" dirty="0" smtClean="0"/>
                        <a:t>Atšķir labo un kreiso pusi attiecībā pret sevi, plaknē un telpā.</a:t>
                      </a:r>
                    </a:p>
                    <a:p>
                      <a:r>
                        <a:rPr lang="lv-LV" baseline="0" dirty="0" smtClean="0"/>
                        <a:t>Var atrast kopīgas un atšķirīgas pazīmes.</a:t>
                      </a:r>
                      <a:endParaRPr lang="lv-LV" dirty="0"/>
                    </a:p>
                  </a:txBody>
                  <a:tcPr/>
                </a:tc>
                <a:tc>
                  <a:txBody>
                    <a:bodyPr/>
                    <a:lstStyle/>
                    <a:p>
                      <a:r>
                        <a:rPr lang="lv-LV" dirty="0" smtClean="0"/>
                        <a:t>Spēj koncentrēt uzmanību</a:t>
                      </a:r>
                      <a:r>
                        <a:rPr lang="lv-LV" baseline="0" dirty="0" smtClean="0"/>
                        <a:t> viena uzdevuma veikšanai vismaz 10-15minūtes.</a:t>
                      </a:r>
                    </a:p>
                    <a:p>
                      <a:r>
                        <a:rPr lang="lv-LV" baseline="0" dirty="0" smtClean="0"/>
                        <a:t>Prot sagaidīt savu kārtu, lai izteiktu savas domas.</a:t>
                      </a:r>
                      <a:endParaRPr lang="lv-LV" dirty="0"/>
                    </a:p>
                  </a:txBody>
                  <a:tcPr/>
                </a:tc>
                <a:tc>
                  <a:txBody>
                    <a:bodyPr/>
                    <a:lstStyle/>
                    <a:p>
                      <a:r>
                        <a:rPr lang="lv-LV" dirty="0" smtClean="0"/>
                        <a:t>Pietiekami patstāvīgs,</a:t>
                      </a:r>
                      <a:r>
                        <a:rPr lang="lv-LV" baseline="0" dirty="0" smtClean="0"/>
                        <a:t> lai varētu patstāvīgi apģērbties un apmeklēt tualeti.</a:t>
                      </a:r>
                    </a:p>
                    <a:p>
                      <a:r>
                        <a:rPr lang="lv-LV" baseline="0" dirty="0" smtClean="0"/>
                        <a:t>Spēj izpildīt skolotāja norādījumus.</a:t>
                      </a:r>
                    </a:p>
                    <a:p>
                      <a:r>
                        <a:rPr lang="lv-LV" baseline="0" dirty="0" smtClean="0"/>
                        <a:t>Lielā mērā spēj kontrolēt savu uzvedību.</a:t>
                      </a:r>
                      <a:endParaRPr lang="lv-LV"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2881" y="279816"/>
            <a:ext cx="9875520" cy="919397"/>
          </a:xfrm>
        </p:spPr>
        <p:txBody>
          <a:bodyPr/>
          <a:lstStyle/>
          <a:p>
            <a:r>
              <a:rPr lang="lv-LV" dirty="0" smtClean="0"/>
              <a:t>ADAPTĀCIJAS LAIKS</a:t>
            </a:r>
            <a:endParaRPr lang="lv-LV" dirty="0"/>
          </a:p>
        </p:txBody>
      </p:sp>
      <p:sp>
        <p:nvSpPr>
          <p:cNvPr id="3" name="Content Placeholder 2"/>
          <p:cNvSpPr>
            <a:spLocks noGrp="1"/>
          </p:cNvSpPr>
          <p:nvPr>
            <p:ph idx="1"/>
          </p:nvPr>
        </p:nvSpPr>
        <p:spPr>
          <a:xfrm>
            <a:off x="944381" y="1101777"/>
            <a:ext cx="10568066" cy="5756223"/>
          </a:xfrm>
        </p:spPr>
        <p:txBody>
          <a:bodyPr>
            <a:noAutofit/>
          </a:bodyPr>
          <a:lstStyle/>
          <a:p>
            <a:r>
              <a:rPr lang="lv-LV" sz="1600" dirty="0" smtClean="0"/>
              <a:t>Lai adaptācija jaunajā vidē notiktu pakāpeniski, sākumā bērnu uz pirmsskolu ieteicams atvest tikai uz pāris stundām. Mēģiniet organizēt savu laiku tā, lai pirmās nedēļas laikā, bērns pavadītu bērnudārzā ne vairāk kā 2 – 3 stundas. </a:t>
            </a:r>
          </a:p>
          <a:p>
            <a:pPr lvl="0"/>
            <a:r>
              <a:rPr lang="lv-LV" sz="1600" dirty="0" smtClean="0"/>
              <a:t>Svarīgi, lai bērns kopā ar vecākiem un pedagogu sākumā apstaigātu grupu, pavērtu visas durvis, jo viņam jāpārliecinās, ka nekur nedraud briesmas.</a:t>
            </a:r>
          </a:p>
          <a:p>
            <a:pPr lvl="0"/>
            <a:r>
              <a:rPr lang="lv-LV" sz="1600" dirty="0" smtClean="0"/>
              <a:t>Vajag ļaut bērnam līdzi ņemt mīļāko rotaļlietu, “miega lupatiņu”, “</a:t>
            </a:r>
            <a:r>
              <a:rPr lang="lv-LV" sz="1600" dirty="0" err="1" smtClean="0"/>
              <a:t>lupatlelli</a:t>
            </a:r>
            <a:r>
              <a:rPr lang="lv-LV" sz="1600" dirty="0" smtClean="0"/>
              <a:t>”, jo tā nomierina un atvieglo kontaktu ar vienaudžiem.</a:t>
            </a:r>
          </a:p>
          <a:p>
            <a:pPr lvl="0"/>
            <a:r>
              <a:rPr lang="lv-LV" sz="1600" dirty="0" smtClean="0"/>
              <a:t>Vecākiem jāievēro un jānovērtē viss, ko mazulis apguvis un izgatavojis pirmsskolas iestādē. Viņa panākumi ir jāatzīst.</a:t>
            </a:r>
          </a:p>
          <a:p>
            <a:r>
              <a:rPr lang="lv-LV" sz="1600" dirty="0" smtClean="0"/>
              <a:t>Bērni, šajā vecumā, ir ārkārtīgi jūtīgi un uztver vismazākās jūsu garastāvokļa izmaiņas, neizrādiet viņam, ka uztraucaties, baidāties, vai neesat par kaut ko pārliecināts. Bērna klātbūtnē neapspriediet lietas, ka Jūs satrauc, kuras saistītas ar iestādes apmeklējumu. Noskaņojiet bērnu pēc iespējas pozitīvāk - iešanai uz bērnudārzu. Sagatavojiet viņu īslaicīgam šķiršanās brīdim ar jums, lieciet viņam saprast, ka no tā nevar izvairīties, jo viņš jau ir liels. Stāstiet viņam cik tas ir jauki, ka viņš jau ir izaudzis tik liels. Un, pats galvenais, stāstiet bērnam, ka viņš tāpat kā iepriekš, jums ir ļoti dārgs un mīļš. </a:t>
            </a:r>
          </a:p>
          <a:p>
            <a:r>
              <a:rPr lang="lv-LV" sz="1600" dirty="0" smtClean="0"/>
              <a:t>Ģimenē, šajā laikā, jācenšas radīt mierīgi apstākļi bez konfliktiem. Saudzējiet bērna novājināto nervu sistēmu. Nereaģējiet uz viņa “</a:t>
            </a:r>
            <a:r>
              <a:rPr lang="lv-LV" sz="1600" dirty="0" err="1" smtClean="0"/>
              <a:t>izgājieniem</a:t>
            </a:r>
            <a:r>
              <a:rPr lang="lv-LV" sz="1600" dirty="0" smtClean="0"/>
              <a:t> “un nesodiet par kaprīzēm.</a:t>
            </a:r>
          </a:p>
          <a:p>
            <a:r>
              <a:rPr lang="lv-LV" sz="1600" dirty="0" smtClean="0"/>
              <a:t> Uz laiku būtu vēlams atcelt kino, cirka apmeklējumus, ierobežot ciemošanos un televizora skatīšanos.  Kopīgi runājiet, lasiet pasakas, dziediet dziesmas un vairojiet “drošo piesaisti”.</a:t>
            </a:r>
          </a:p>
          <a:p>
            <a:r>
              <a:rPr lang="lv-LV" sz="1600" dirty="0" smtClean="0"/>
              <a:t>Pacentieties arī brīvdienās ievērot bērnudārza dienas režīmu. </a:t>
            </a:r>
          </a:p>
          <a:p>
            <a:pPr lvl="0"/>
            <a:endParaRPr lang="lv-LV" sz="1400" dirty="0" smtClean="0"/>
          </a:p>
          <a:p>
            <a:endParaRPr lang="lv-LV" sz="1400" dirty="0"/>
          </a:p>
        </p:txBody>
      </p:sp>
    </p:spTree>
  </p:cSld>
  <p:clrMapOvr>
    <a:masterClrMapping/>
  </p:clrMapOvr>
</p:sld>
</file>

<file path=ppt/theme/theme1.xml><?xml version="1.0" encoding="utf-8"?>
<a:theme xmlns:a="http://schemas.openxmlformats.org/drawingml/2006/main" name="Bāze">
  <a:themeElements>
    <a:clrScheme name="Bāze">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āze">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āze">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Bāze</Template>
  <TotalTime>740</TotalTime>
  <Words>890</Words>
  <Application>Microsoft Office PowerPoint</Application>
  <PresentationFormat>Custom</PresentationFormat>
  <Paragraphs>120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Bāze</vt:lpstr>
      <vt:lpstr>      BĒRNU ATTĪSTĪBA</vt:lpstr>
      <vt:lpstr>PIRMSSKOLAS MĒRĶIS  ir zinātkārs, radošs un dzīvespriecīgs bērns, kas dzīvo veselīgi, droši un aktīvi, patstāvīgi darbojas, ieinteresēti un ar prieku mācās, gūstot pieredzi par sevi, citiem, apkārtējo pasauli un savstarpējo mijiedarbību tajā.</vt:lpstr>
      <vt:lpstr>Bērna attīstība 1,5-3 gadu vecumā</vt:lpstr>
      <vt:lpstr>Bērna attīstība 4-5 gadu vecumā</vt:lpstr>
      <vt:lpstr>Bērna attīstība 6- 7 gadu vecumā</vt:lpstr>
      <vt:lpstr>ADAPTĀCIJAS LAIKS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Skolotaja</dc:creator>
  <cp:lastModifiedBy>Elina</cp:lastModifiedBy>
  <cp:revision>74</cp:revision>
  <dcterms:created xsi:type="dcterms:W3CDTF">2019-05-08T07:32:24Z</dcterms:created>
  <dcterms:modified xsi:type="dcterms:W3CDTF">2019-09-13T11:08:27Z</dcterms:modified>
</cp:coreProperties>
</file>